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3" r:id="rId1"/>
  </p:sldMasterIdLst>
  <p:notesMasterIdLst>
    <p:notesMasterId r:id="rId47"/>
  </p:notesMasterIdLst>
  <p:sldIdLst>
    <p:sldId id="256" r:id="rId2"/>
    <p:sldId id="310" r:id="rId3"/>
    <p:sldId id="257" r:id="rId4"/>
    <p:sldId id="1220" r:id="rId5"/>
    <p:sldId id="1217" r:id="rId6"/>
    <p:sldId id="1218" r:id="rId7"/>
    <p:sldId id="258" r:id="rId8"/>
    <p:sldId id="1224" r:id="rId9"/>
    <p:sldId id="1225" r:id="rId10"/>
    <p:sldId id="987" r:id="rId11"/>
    <p:sldId id="265" r:id="rId12"/>
    <p:sldId id="311" r:id="rId13"/>
    <p:sldId id="1222" r:id="rId14"/>
    <p:sldId id="1221" r:id="rId15"/>
    <p:sldId id="1020" r:id="rId16"/>
    <p:sldId id="1012" r:id="rId17"/>
    <p:sldId id="530" r:id="rId18"/>
    <p:sldId id="526" r:id="rId19"/>
    <p:sldId id="1206" r:id="rId20"/>
    <p:sldId id="529" r:id="rId21"/>
    <p:sldId id="1212" r:id="rId22"/>
    <p:sldId id="534" r:id="rId23"/>
    <p:sldId id="537" r:id="rId24"/>
    <p:sldId id="1104" r:id="rId25"/>
    <p:sldId id="1214" r:id="rId26"/>
    <p:sldId id="748" r:id="rId27"/>
    <p:sldId id="750" r:id="rId28"/>
    <p:sldId id="1022" r:id="rId29"/>
    <p:sldId id="1227" r:id="rId30"/>
    <p:sldId id="313" r:id="rId31"/>
    <p:sldId id="314" r:id="rId32"/>
    <p:sldId id="315" r:id="rId33"/>
    <p:sldId id="316" r:id="rId34"/>
    <p:sldId id="319" r:id="rId35"/>
    <p:sldId id="321" r:id="rId36"/>
    <p:sldId id="1215" r:id="rId37"/>
    <p:sldId id="1226" r:id="rId38"/>
    <p:sldId id="1216" r:id="rId39"/>
    <p:sldId id="1013" r:id="rId40"/>
    <p:sldId id="1015" r:id="rId41"/>
    <p:sldId id="1016" r:id="rId42"/>
    <p:sldId id="1003" r:id="rId43"/>
    <p:sldId id="1019" r:id="rId44"/>
    <p:sldId id="988" r:id="rId45"/>
    <p:sldId id="1228" r:id="rId4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111E1F"/>
    <a:srgbClr val="E2D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9" autoAdjust="0"/>
    <p:restoredTop sz="96357" autoAdjust="0"/>
  </p:normalViewPr>
  <p:slideViewPr>
    <p:cSldViewPr>
      <p:cViewPr varScale="1">
        <p:scale>
          <a:sx n="109" d="100"/>
          <a:sy n="109" d="100"/>
        </p:scale>
        <p:origin x="132" y="3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13A0E3-BC8B-4604-A05D-2AB81C9526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77A10811-F0A1-4B17-A8B5-6DC57BE3B4D1}">
      <dgm:prSet custT="1"/>
      <dgm:spPr/>
      <dgm:t>
        <a:bodyPr/>
        <a:lstStyle/>
        <a:p>
          <a:r>
            <a:rPr lang="en-GB" sz="1600" b="1" u="none" dirty="0" smtClean="0">
              <a:solidFill>
                <a:schemeClr val="bg1"/>
              </a:solidFill>
            </a:rPr>
            <a:t>CLUSTERING-TYPE PROBLEMS: “WHICH GROUP OF MY CUSTOMERS SHOULD I TARGET FOR MY NEW MARKETING AD CAMPAIGN TO MAXIMIZE CONVERSION RATE?”</a:t>
          </a:r>
          <a:endParaRPr lang="en-CA" sz="1600" u="none" dirty="0">
            <a:solidFill>
              <a:schemeClr val="bg1"/>
            </a:solidFill>
          </a:endParaRPr>
        </a:p>
      </dgm:t>
    </dgm:pt>
    <dgm:pt modelId="{8EC15A97-3601-41F3-84C5-F86B24823C58}" type="parTrans" cxnId="{9353C4EF-E0CA-4FA7-89E8-98CABACA06D1}">
      <dgm:prSet/>
      <dgm:spPr/>
      <dgm:t>
        <a:bodyPr/>
        <a:lstStyle/>
        <a:p>
          <a:endParaRPr lang="en-CA" sz="2400">
            <a:solidFill>
              <a:schemeClr val="bg1"/>
            </a:solidFill>
          </a:endParaRPr>
        </a:p>
      </dgm:t>
    </dgm:pt>
    <dgm:pt modelId="{26B9AD6E-C37B-483B-B05E-140C83A415DF}" type="sibTrans" cxnId="{9353C4EF-E0CA-4FA7-89E8-98CABACA06D1}">
      <dgm:prSet/>
      <dgm:spPr/>
      <dgm:t>
        <a:bodyPr/>
        <a:lstStyle/>
        <a:p>
          <a:endParaRPr lang="en-CA" sz="2400">
            <a:solidFill>
              <a:schemeClr val="bg1"/>
            </a:solidFill>
          </a:endParaRPr>
        </a:p>
      </dgm:t>
    </dgm:pt>
    <dgm:pt modelId="{97F96724-64B6-4A80-B28F-A3F65B462E64}">
      <dgm:prSet custT="1"/>
      <dgm:spPr/>
      <dgm:t>
        <a:bodyPr/>
        <a:lstStyle/>
        <a:p>
          <a:r>
            <a:rPr lang="en-GB" sz="1400" dirty="0" smtClean="0">
              <a:solidFill>
                <a:schemeClr val="bg1"/>
              </a:solidFill>
            </a:rPr>
            <a:t> AI can help solve clustering-type problems that are crucial in performing marketing segmentation. Clustering works by trying to group customers based on their features.</a:t>
          </a:r>
          <a:endParaRPr lang="en-US" sz="1400" dirty="0">
            <a:solidFill>
              <a:schemeClr val="bg1"/>
            </a:solidFill>
          </a:endParaRPr>
        </a:p>
      </dgm:t>
    </dgm:pt>
    <dgm:pt modelId="{2353EB49-5372-44D5-87ED-48187AA99B87}" type="parTrans" cxnId="{C464AB69-42CD-419F-A84C-4C270DF5FCD8}">
      <dgm:prSet/>
      <dgm:spPr/>
      <dgm:t>
        <a:bodyPr/>
        <a:lstStyle/>
        <a:p>
          <a:endParaRPr lang="en-CA" sz="2400">
            <a:solidFill>
              <a:schemeClr val="bg1"/>
            </a:solidFill>
          </a:endParaRPr>
        </a:p>
      </dgm:t>
    </dgm:pt>
    <dgm:pt modelId="{6342B053-8658-4790-88C3-09B8C171278F}" type="sibTrans" cxnId="{C464AB69-42CD-419F-A84C-4C270DF5FCD8}">
      <dgm:prSet/>
      <dgm:spPr/>
      <dgm:t>
        <a:bodyPr/>
        <a:lstStyle/>
        <a:p>
          <a:endParaRPr lang="en-CA" sz="2400">
            <a:solidFill>
              <a:schemeClr val="bg1"/>
            </a:solidFill>
          </a:endParaRPr>
        </a:p>
      </dgm:t>
    </dgm:pt>
    <dgm:pt modelId="{BBC81C58-51C1-4648-A9DE-4620EF15567C}">
      <dgm:prSet custT="1"/>
      <dgm:spPr/>
      <dgm:t>
        <a:bodyPr/>
        <a:lstStyle/>
        <a:p>
          <a:r>
            <a:rPr lang="en-GB" sz="1600" b="1" u="none" dirty="0" smtClean="0">
              <a:solidFill>
                <a:schemeClr val="bg1"/>
              </a:solidFill>
            </a:rPr>
            <a:t>RECOMMENDATION-TYPE PROBLEMS: “WHICH PRODUCT SHOULD I RECOMMEND TO MY CUSTOMERS TO MAXIMIZE REVENUE?”</a:t>
          </a:r>
          <a:endParaRPr lang="en-US" sz="1600" u="none" dirty="0">
            <a:solidFill>
              <a:schemeClr val="bg1"/>
            </a:solidFill>
          </a:endParaRPr>
        </a:p>
      </dgm:t>
    </dgm:pt>
    <dgm:pt modelId="{53F0777B-AA7A-41A4-A140-EB1EACE5366C}" type="parTrans" cxnId="{416CF74B-4EEF-480B-9136-DD8B27369631}">
      <dgm:prSet/>
      <dgm:spPr/>
      <dgm:t>
        <a:bodyPr/>
        <a:lstStyle/>
        <a:p>
          <a:endParaRPr lang="en-CA" sz="2400">
            <a:solidFill>
              <a:schemeClr val="bg1"/>
            </a:solidFill>
          </a:endParaRPr>
        </a:p>
      </dgm:t>
    </dgm:pt>
    <dgm:pt modelId="{3654F314-E9D1-4085-BD8A-8B37A75DF916}" type="sibTrans" cxnId="{416CF74B-4EEF-480B-9136-DD8B27369631}">
      <dgm:prSet/>
      <dgm:spPr/>
      <dgm:t>
        <a:bodyPr/>
        <a:lstStyle/>
        <a:p>
          <a:endParaRPr lang="en-CA" sz="2400">
            <a:solidFill>
              <a:schemeClr val="bg1"/>
            </a:solidFill>
          </a:endParaRPr>
        </a:p>
      </dgm:t>
    </dgm:pt>
    <dgm:pt modelId="{B57E5C24-F9AB-4290-8B67-B114A64AC3CA}">
      <dgm:prSet custT="1"/>
      <dgm:spPr/>
      <dgm:t>
        <a:bodyPr/>
        <a:lstStyle/>
        <a:p>
          <a:r>
            <a:rPr lang="en-GB" sz="1400" dirty="0" smtClean="0">
              <a:solidFill>
                <a:schemeClr val="bg1"/>
              </a:solidFill>
            </a:rPr>
            <a:t> AI can help solve recommendation-type problems by collaboratively studying customer historical behavioural data. These algorithms are called recommender systems, which you might notice while using such as Netflix or Amazon.</a:t>
          </a:r>
          <a:endParaRPr lang="en-US" sz="1400" dirty="0">
            <a:solidFill>
              <a:schemeClr val="bg1"/>
            </a:solidFill>
          </a:endParaRPr>
        </a:p>
      </dgm:t>
    </dgm:pt>
    <dgm:pt modelId="{A3E6B7C2-B978-473A-8A7B-96FB9D70C9A1}" type="parTrans" cxnId="{89B3CB36-FD5B-43D7-BD80-87E2E399F0B4}">
      <dgm:prSet/>
      <dgm:spPr/>
      <dgm:t>
        <a:bodyPr/>
        <a:lstStyle/>
        <a:p>
          <a:endParaRPr lang="en-CA" sz="2400">
            <a:solidFill>
              <a:schemeClr val="bg1"/>
            </a:solidFill>
          </a:endParaRPr>
        </a:p>
      </dgm:t>
    </dgm:pt>
    <dgm:pt modelId="{3B80B06B-B90A-4B6A-940C-A04B6C0D4089}" type="sibTrans" cxnId="{89B3CB36-FD5B-43D7-BD80-87E2E399F0B4}">
      <dgm:prSet/>
      <dgm:spPr/>
      <dgm:t>
        <a:bodyPr/>
        <a:lstStyle/>
        <a:p>
          <a:endParaRPr lang="en-CA" sz="2400">
            <a:solidFill>
              <a:schemeClr val="bg1"/>
            </a:solidFill>
          </a:endParaRPr>
        </a:p>
      </dgm:t>
    </dgm:pt>
    <dgm:pt modelId="{2F5BBF75-8980-4F8D-A9AD-B28699F5BDCD}">
      <dgm:prSet custT="1"/>
      <dgm:spPr/>
      <dgm:t>
        <a:bodyPr/>
        <a:lstStyle/>
        <a:p>
          <a:r>
            <a:rPr lang="en-GB" sz="1600" b="1" i="0" u="none" dirty="0" smtClean="0">
              <a:solidFill>
                <a:schemeClr val="bg1"/>
              </a:solidFill>
            </a:rPr>
            <a:t>CLASSIFICATION-TYPE PROBLEMS: “ARE MY CUSTOMERS HAPPY OR NOT?”</a:t>
          </a:r>
          <a:endParaRPr lang="en-US" sz="1600" i="0" u="none" dirty="0">
            <a:solidFill>
              <a:schemeClr val="bg1"/>
            </a:solidFill>
          </a:endParaRPr>
        </a:p>
      </dgm:t>
    </dgm:pt>
    <dgm:pt modelId="{D3B59795-6260-4C60-97A4-BA154CEAD92A}" type="parTrans" cxnId="{21C3AA4F-06C3-47DD-8ECE-7942C000E500}">
      <dgm:prSet/>
      <dgm:spPr/>
      <dgm:t>
        <a:bodyPr/>
        <a:lstStyle/>
        <a:p>
          <a:endParaRPr lang="en-CA" sz="2400">
            <a:solidFill>
              <a:schemeClr val="bg1"/>
            </a:solidFill>
          </a:endParaRPr>
        </a:p>
      </dgm:t>
    </dgm:pt>
    <dgm:pt modelId="{4E2B25D2-DD3C-4BD1-B878-339A1FBB245D}" type="sibTrans" cxnId="{21C3AA4F-06C3-47DD-8ECE-7942C000E500}">
      <dgm:prSet/>
      <dgm:spPr/>
      <dgm:t>
        <a:bodyPr/>
        <a:lstStyle/>
        <a:p>
          <a:endParaRPr lang="en-CA" sz="2400">
            <a:solidFill>
              <a:schemeClr val="bg1"/>
            </a:solidFill>
          </a:endParaRPr>
        </a:p>
      </dgm:t>
    </dgm:pt>
    <dgm:pt modelId="{EABC32D3-3CBD-4F03-B5B9-99B283C7F7B9}">
      <dgm:prSet custT="1"/>
      <dgm:spPr/>
      <dgm:t>
        <a:bodyPr/>
        <a:lstStyle/>
        <a:p>
          <a:r>
            <a:rPr lang="en-GB" sz="1400" dirty="0" smtClean="0">
              <a:solidFill>
                <a:schemeClr val="bg1"/>
              </a:solidFill>
            </a:rPr>
            <a:t>As a data scientist, you can leverage data science to solve classification type problems. The answer to these problems can generally belong to two or more categories. </a:t>
          </a:r>
          <a:endParaRPr lang="en-US" sz="1400" dirty="0">
            <a:solidFill>
              <a:schemeClr val="bg1"/>
            </a:solidFill>
          </a:endParaRPr>
        </a:p>
      </dgm:t>
    </dgm:pt>
    <dgm:pt modelId="{B2A11B6F-3406-4071-B81D-8D9DB10A0315}" type="parTrans" cxnId="{BE062695-0BA6-473D-8E10-A20D3BB19AE4}">
      <dgm:prSet/>
      <dgm:spPr/>
      <dgm:t>
        <a:bodyPr/>
        <a:lstStyle/>
        <a:p>
          <a:endParaRPr lang="en-CA" sz="2400">
            <a:solidFill>
              <a:schemeClr val="bg1"/>
            </a:solidFill>
          </a:endParaRPr>
        </a:p>
      </dgm:t>
    </dgm:pt>
    <dgm:pt modelId="{27AFA55E-F8F4-463B-A579-EF4B160DDA66}" type="sibTrans" cxnId="{BE062695-0BA6-473D-8E10-A20D3BB19AE4}">
      <dgm:prSet/>
      <dgm:spPr/>
      <dgm:t>
        <a:bodyPr/>
        <a:lstStyle/>
        <a:p>
          <a:endParaRPr lang="en-CA" sz="2400">
            <a:solidFill>
              <a:schemeClr val="bg1"/>
            </a:solidFill>
          </a:endParaRPr>
        </a:p>
      </dgm:t>
    </dgm:pt>
    <dgm:pt modelId="{9C181198-1275-4BED-93A2-1DE9EC979845}">
      <dgm:prSet custT="1"/>
      <dgm:spPr/>
      <dgm:t>
        <a:bodyPr/>
        <a:lstStyle/>
        <a:p>
          <a:r>
            <a:rPr lang="en-GB" sz="1600" b="1" u="none" dirty="0" smtClean="0">
              <a:solidFill>
                <a:schemeClr val="bg1"/>
              </a:solidFill>
            </a:rPr>
            <a:t>REGRESSION-TYPE PROBLEMS: “HOW MUCH SHOULD I PAY MY NEWLY HIRED EMPLOYEE?”</a:t>
          </a:r>
          <a:endParaRPr lang="en-US" sz="1600" u="none" dirty="0">
            <a:solidFill>
              <a:schemeClr val="bg1"/>
            </a:solidFill>
          </a:endParaRPr>
        </a:p>
      </dgm:t>
    </dgm:pt>
    <dgm:pt modelId="{8DEDD49A-23F2-4ED7-AAF6-715673712529}" type="parTrans" cxnId="{68DC2CCA-1056-474A-9864-D2F9A6C85E44}">
      <dgm:prSet/>
      <dgm:spPr/>
      <dgm:t>
        <a:bodyPr/>
        <a:lstStyle/>
        <a:p>
          <a:endParaRPr lang="en-CA" sz="2400">
            <a:solidFill>
              <a:schemeClr val="bg1"/>
            </a:solidFill>
          </a:endParaRPr>
        </a:p>
      </dgm:t>
    </dgm:pt>
    <dgm:pt modelId="{FBD80DA6-3E7D-4835-93F0-636309438DDF}" type="sibTrans" cxnId="{68DC2CCA-1056-474A-9864-D2F9A6C85E44}">
      <dgm:prSet/>
      <dgm:spPr/>
      <dgm:t>
        <a:bodyPr/>
        <a:lstStyle/>
        <a:p>
          <a:endParaRPr lang="en-CA" sz="2400">
            <a:solidFill>
              <a:schemeClr val="bg1"/>
            </a:solidFill>
          </a:endParaRPr>
        </a:p>
      </dgm:t>
    </dgm:pt>
    <dgm:pt modelId="{E0BB6CBE-0C03-406D-AAED-728071A1893A}">
      <dgm:prSet custT="1"/>
      <dgm:spPr/>
      <dgm:t>
        <a:bodyPr/>
        <a:lstStyle/>
        <a:p>
          <a:r>
            <a:rPr lang="en-GB" sz="1400" dirty="0" smtClean="0">
              <a:solidFill>
                <a:schemeClr val="bg1"/>
              </a:solidFill>
            </a:rPr>
            <a:t>This is a regression-type problem where we attempt to predict a continuous output (salary) that does not necessarily belong to a group or category.</a:t>
          </a:r>
          <a:endParaRPr lang="en-US" sz="1400" dirty="0">
            <a:solidFill>
              <a:schemeClr val="bg1"/>
            </a:solidFill>
          </a:endParaRPr>
        </a:p>
      </dgm:t>
    </dgm:pt>
    <dgm:pt modelId="{0CDFB3D1-2CD3-4AAA-BE59-3BA982FCF918}" type="parTrans" cxnId="{E92FDB11-976A-45CD-8C99-06BF1BDE6E46}">
      <dgm:prSet/>
      <dgm:spPr/>
      <dgm:t>
        <a:bodyPr/>
        <a:lstStyle/>
        <a:p>
          <a:endParaRPr lang="en-CA" sz="2400">
            <a:solidFill>
              <a:schemeClr val="bg1"/>
            </a:solidFill>
          </a:endParaRPr>
        </a:p>
      </dgm:t>
    </dgm:pt>
    <dgm:pt modelId="{A13F3580-0AF6-4353-B1D0-FB4D7DFF77D9}" type="sibTrans" cxnId="{E92FDB11-976A-45CD-8C99-06BF1BDE6E46}">
      <dgm:prSet/>
      <dgm:spPr/>
      <dgm:t>
        <a:bodyPr/>
        <a:lstStyle/>
        <a:p>
          <a:endParaRPr lang="en-CA" sz="2400">
            <a:solidFill>
              <a:schemeClr val="bg1"/>
            </a:solidFill>
          </a:endParaRPr>
        </a:p>
      </dgm:t>
    </dgm:pt>
    <dgm:pt modelId="{428E24EE-E864-4D59-A224-1CF3F3BAE144}">
      <dgm:prSet custT="1"/>
      <dgm:spPr/>
      <dgm:t>
        <a:bodyPr/>
        <a:lstStyle/>
        <a:p>
          <a:r>
            <a:rPr lang="en-GB" sz="1600" b="1" u="none" dirty="0" smtClean="0">
              <a:solidFill>
                <a:schemeClr val="bg1"/>
              </a:solidFill>
            </a:rPr>
            <a:t>TIME-SERIES FORECASTING PROBLEMS: “HOW MUCH REVENUE WILL MY BUSINESS GENERATE NEXT MONTH?”</a:t>
          </a:r>
          <a:endParaRPr lang="en-US" sz="1600" u="none" dirty="0">
            <a:solidFill>
              <a:schemeClr val="bg1"/>
            </a:solidFill>
          </a:endParaRPr>
        </a:p>
      </dgm:t>
    </dgm:pt>
    <dgm:pt modelId="{CE3C4920-1596-4693-ADAC-39DF232E2E06}" type="parTrans" cxnId="{E6C2E532-EC63-4520-B5E3-A47F94144C6D}">
      <dgm:prSet/>
      <dgm:spPr/>
      <dgm:t>
        <a:bodyPr/>
        <a:lstStyle/>
        <a:p>
          <a:endParaRPr lang="en-CA" sz="2400">
            <a:solidFill>
              <a:schemeClr val="bg1"/>
            </a:solidFill>
          </a:endParaRPr>
        </a:p>
      </dgm:t>
    </dgm:pt>
    <dgm:pt modelId="{2852F8AD-DF49-42B0-A302-C847DE5976DE}" type="sibTrans" cxnId="{E6C2E532-EC63-4520-B5E3-A47F94144C6D}">
      <dgm:prSet/>
      <dgm:spPr/>
      <dgm:t>
        <a:bodyPr/>
        <a:lstStyle/>
        <a:p>
          <a:endParaRPr lang="en-CA" sz="2400">
            <a:solidFill>
              <a:schemeClr val="bg1"/>
            </a:solidFill>
          </a:endParaRPr>
        </a:p>
      </dgm:t>
    </dgm:pt>
    <dgm:pt modelId="{DB46773E-54D4-406C-9A55-5C972726ED99}">
      <dgm:prSet custT="1"/>
      <dgm:spPr/>
      <dgm:t>
        <a:bodyPr/>
        <a:lstStyle/>
        <a:p>
          <a:r>
            <a:rPr lang="en-GB" sz="1400" dirty="0" smtClean="0">
              <a:solidFill>
                <a:schemeClr val="bg1"/>
              </a:solidFill>
            </a:rPr>
            <a:t>This is a time series forecasting problem in which we attempt to predict the future based on past historical data.</a:t>
          </a:r>
          <a:endParaRPr lang="en-US" sz="1400" dirty="0">
            <a:solidFill>
              <a:schemeClr val="bg1"/>
            </a:solidFill>
          </a:endParaRPr>
        </a:p>
      </dgm:t>
    </dgm:pt>
    <dgm:pt modelId="{B21385A4-9E14-4461-978C-91BEB020FFB6}" type="parTrans" cxnId="{8879E9E0-5413-4F48-B296-A62FDB8CC816}">
      <dgm:prSet/>
      <dgm:spPr/>
      <dgm:t>
        <a:bodyPr/>
        <a:lstStyle/>
        <a:p>
          <a:endParaRPr lang="en-CA" sz="2400">
            <a:solidFill>
              <a:schemeClr val="bg1"/>
            </a:solidFill>
          </a:endParaRPr>
        </a:p>
      </dgm:t>
    </dgm:pt>
    <dgm:pt modelId="{47959062-5330-4DD0-BA64-55807A8EE592}" type="sibTrans" cxnId="{8879E9E0-5413-4F48-B296-A62FDB8CC816}">
      <dgm:prSet/>
      <dgm:spPr/>
      <dgm:t>
        <a:bodyPr/>
        <a:lstStyle/>
        <a:p>
          <a:endParaRPr lang="en-CA" sz="2400">
            <a:solidFill>
              <a:schemeClr val="bg1"/>
            </a:solidFill>
          </a:endParaRPr>
        </a:p>
      </dgm:t>
    </dgm:pt>
    <dgm:pt modelId="{0FAA3EE0-6528-4ECF-8B1D-6FFB44FA8C25}" type="pres">
      <dgm:prSet presAssocID="{F613A0E3-BC8B-4604-A05D-2AB81C952683}" presName="linear" presStyleCnt="0">
        <dgm:presLayoutVars>
          <dgm:animLvl val="lvl"/>
          <dgm:resizeHandles val="exact"/>
        </dgm:presLayoutVars>
      </dgm:prSet>
      <dgm:spPr/>
      <dgm:t>
        <a:bodyPr/>
        <a:lstStyle/>
        <a:p>
          <a:endParaRPr lang="en-CA"/>
        </a:p>
      </dgm:t>
    </dgm:pt>
    <dgm:pt modelId="{38ABA394-DB8F-44FB-B840-8134336F26D7}" type="pres">
      <dgm:prSet presAssocID="{77A10811-F0A1-4B17-A8B5-6DC57BE3B4D1}" presName="parentText" presStyleLbl="node1" presStyleIdx="0" presStyleCnt="5">
        <dgm:presLayoutVars>
          <dgm:chMax val="0"/>
          <dgm:bulletEnabled val="1"/>
        </dgm:presLayoutVars>
      </dgm:prSet>
      <dgm:spPr/>
      <dgm:t>
        <a:bodyPr/>
        <a:lstStyle/>
        <a:p>
          <a:endParaRPr lang="en-CA"/>
        </a:p>
      </dgm:t>
    </dgm:pt>
    <dgm:pt modelId="{B032F260-E9A5-40BB-B657-0D5E323E363A}" type="pres">
      <dgm:prSet presAssocID="{77A10811-F0A1-4B17-A8B5-6DC57BE3B4D1}" presName="childText" presStyleLbl="revTx" presStyleIdx="0" presStyleCnt="5">
        <dgm:presLayoutVars>
          <dgm:bulletEnabled val="1"/>
        </dgm:presLayoutVars>
      </dgm:prSet>
      <dgm:spPr/>
      <dgm:t>
        <a:bodyPr/>
        <a:lstStyle/>
        <a:p>
          <a:endParaRPr lang="en-CA"/>
        </a:p>
      </dgm:t>
    </dgm:pt>
    <dgm:pt modelId="{050E5630-92CF-4307-BB48-A5691122CFB9}" type="pres">
      <dgm:prSet presAssocID="{BBC81C58-51C1-4648-A9DE-4620EF15567C}" presName="parentText" presStyleLbl="node1" presStyleIdx="1" presStyleCnt="5">
        <dgm:presLayoutVars>
          <dgm:chMax val="0"/>
          <dgm:bulletEnabled val="1"/>
        </dgm:presLayoutVars>
      </dgm:prSet>
      <dgm:spPr/>
      <dgm:t>
        <a:bodyPr/>
        <a:lstStyle/>
        <a:p>
          <a:endParaRPr lang="en-CA"/>
        </a:p>
      </dgm:t>
    </dgm:pt>
    <dgm:pt modelId="{609EC744-E8CD-4092-86BB-36086D3837EE}" type="pres">
      <dgm:prSet presAssocID="{BBC81C58-51C1-4648-A9DE-4620EF15567C}" presName="childText" presStyleLbl="revTx" presStyleIdx="1" presStyleCnt="5">
        <dgm:presLayoutVars>
          <dgm:bulletEnabled val="1"/>
        </dgm:presLayoutVars>
      </dgm:prSet>
      <dgm:spPr/>
      <dgm:t>
        <a:bodyPr/>
        <a:lstStyle/>
        <a:p>
          <a:endParaRPr lang="en-CA"/>
        </a:p>
      </dgm:t>
    </dgm:pt>
    <dgm:pt modelId="{27AD09F5-6ABE-4CE8-A6BC-E6672BC46D17}" type="pres">
      <dgm:prSet presAssocID="{2F5BBF75-8980-4F8D-A9AD-B28699F5BDCD}" presName="parentText" presStyleLbl="node1" presStyleIdx="2" presStyleCnt="5">
        <dgm:presLayoutVars>
          <dgm:chMax val="0"/>
          <dgm:bulletEnabled val="1"/>
        </dgm:presLayoutVars>
      </dgm:prSet>
      <dgm:spPr/>
      <dgm:t>
        <a:bodyPr/>
        <a:lstStyle/>
        <a:p>
          <a:endParaRPr lang="en-CA"/>
        </a:p>
      </dgm:t>
    </dgm:pt>
    <dgm:pt modelId="{8D9BD169-2CA7-4DD5-84B2-34952E199E91}" type="pres">
      <dgm:prSet presAssocID="{2F5BBF75-8980-4F8D-A9AD-B28699F5BDCD}" presName="childText" presStyleLbl="revTx" presStyleIdx="2" presStyleCnt="5">
        <dgm:presLayoutVars>
          <dgm:bulletEnabled val="1"/>
        </dgm:presLayoutVars>
      </dgm:prSet>
      <dgm:spPr/>
      <dgm:t>
        <a:bodyPr/>
        <a:lstStyle/>
        <a:p>
          <a:endParaRPr lang="en-CA"/>
        </a:p>
      </dgm:t>
    </dgm:pt>
    <dgm:pt modelId="{F941E140-DE8E-4E43-B981-285D9CD0DE47}" type="pres">
      <dgm:prSet presAssocID="{9C181198-1275-4BED-93A2-1DE9EC979845}" presName="parentText" presStyleLbl="node1" presStyleIdx="3" presStyleCnt="5">
        <dgm:presLayoutVars>
          <dgm:chMax val="0"/>
          <dgm:bulletEnabled val="1"/>
        </dgm:presLayoutVars>
      </dgm:prSet>
      <dgm:spPr/>
      <dgm:t>
        <a:bodyPr/>
        <a:lstStyle/>
        <a:p>
          <a:endParaRPr lang="en-CA"/>
        </a:p>
      </dgm:t>
    </dgm:pt>
    <dgm:pt modelId="{617F0B24-CAF2-487F-AC3B-1E56FA084EE9}" type="pres">
      <dgm:prSet presAssocID="{9C181198-1275-4BED-93A2-1DE9EC979845}" presName="childText" presStyleLbl="revTx" presStyleIdx="3" presStyleCnt="5">
        <dgm:presLayoutVars>
          <dgm:bulletEnabled val="1"/>
        </dgm:presLayoutVars>
      </dgm:prSet>
      <dgm:spPr/>
      <dgm:t>
        <a:bodyPr/>
        <a:lstStyle/>
        <a:p>
          <a:endParaRPr lang="en-CA"/>
        </a:p>
      </dgm:t>
    </dgm:pt>
    <dgm:pt modelId="{A8878E09-3266-4F5D-BB0B-E40F8FDB4B02}" type="pres">
      <dgm:prSet presAssocID="{428E24EE-E864-4D59-A224-1CF3F3BAE144}" presName="parentText" presStyleLbl="node1" presStyleIdx="4" presStyleCnt="5">
        <dgm:presLayoutVars>
          <dgm:chMax val="0"/>
          <dgm:bulletEnabled val="1"/>
        </dgm:presLayoutVars>
      </dgm:prSet>
      <dgm:spPr/>
      <dgm:t>
        <a:bodyPr/>
        <a:lstStyle/>
        <a:p>
          <a:endParaRPr lang="en-CA"/>
        </a:p>
      </dgm:t>
    </dgm:pt>
    <dgm:pt modelId="{A053E065-EDE2-45D2-9854-FA59FDF9A6FF}" type="pres">
      <dgm:prSet presAssocID="{428E24EE-E864-4D59-A224-1CF3F3BAE144}" presName="childText" presStyleLbl="revTx" presStyleIdx="4" presStyleCnt="5">
        <dgm:presLayoutVars>
          <dgm:bulletEnabled val="1"/>
        </dgm:presLayoutVars>
      </dgm:prSet>
      <dgm:spPr/>
      <dgm:t>
        <a:bodyPr/>
        <a:lstStyle/>
        <a:p>
          <a:endParaRPr lang="en-CA"/>
        </a:p>
      </dgm:t>
    </dgm:pt>
  </dgm:ptLst>
  <dgm:cxnLst>
    <dgm:cxn modelId="{919C4D05-7F47-41AB-ACF8-7F49D4AAFEDF}" type="presOf" srcId="{428E24EE-E864-4D59-A224-1CF3F3BAE144}" destId="{A8878E09-3266-4F5D-BB0B-E40F8FDB4B02}" srcOrd="0" destOrd="0" presId="urn:microsoft.com/office/officeart/2005/8/layout/vList2"/>
    <dgm:cxn modelId="{68DC2CCA-1056-474A-9864-D2F9A6C85E44}" srcId="{F613A0E3-BC8B-4604-A05D-2AB81C952683}" destId="{9C181198-1275-4BED-93A2-1DE9EC979845}" srcOrd="3" destOrd="0" parTransId="{8DEDD49A-23F2-4ED7-AAF6-715673712529}" sibTransId="{FBD80DA6-3E7D-4835-93F0-636309438DDF}"/>
    <dgm:cxn modelId="{AC4704A3-1040-4BB3-9C73-0F656FADD2CC}" type="presOf" srcId="{77A10811-F0A1-4B17-A8B5-6DC57BE3B4D1}" destId="{38ABA394-DB8F-44FB-B840-8134336F26D7}" srcOrd="0" destOrd="0" presId="urn:microsoft.com/office/officeart/2005/8/layout/vList2"/>
    <dgm:cxn modelId="{E92FDB11-976A-45CD-8C99-06BF1BDE6E46}" srcId="{9C181198-1275-4BED-93A2-1DE9EC979845}" destId="{E0BB6CBE-0C03-406D-AAED-728071A1893A}" srcOrd="0" destOrd="0" parTransId="{0CDFB3D1-2CD3-4AAA-BE59-3BA982FCF918}" sibTransId="{A13F3580-0AF6-4353-B1D0-FB4D7DFF77D9}"/>
    <dgm:cxn modelId="{9353C4EF-E0CA-4FA7-89E8-98CABACA06D1}" srcId="{F613A0E3-BC8B-4604-A05D-2AB81C952683}" destId="{77A10811-F0A1-4B17-A8B5-6DC57BE3B4D1}" srcOrd="0" destOrd="0" parTransId="{8EC15A97-3601-41F3-84C5-F86B24823C58}" sibTransId="{26B9AD6E-C37B-483B-B05E-140C83A415DF}"/>
    <dgm:cxn modelId="{BE062695-0BA6-473D-8E10-A20D3BB19AE4}" srcId="{2F5BBF75-8980-4F8D-A9AD-B28699F5BDCD}" destId="{EABC32D3-3CBD-4F03-B5B9-99B283C7F7B9}" srcOrd="0" destOrd="0" parTransId="{B2A11B6F-3406-4071-B81D-8D9DB10A0315}" sibTransId="{27AFA55E-F8F4-463B-A579-EF4B160DDA66}"/>
    <dgm:cxn modelId="{6E6FA732-51AF-4842-A4B9-C2A1A0EF653A}" type="presOf" srcId="{DB46773E-54D4-406C-9A55-5C972726ED99}" destId="{A053E065-EDE2-45D2-9854-FA59FDF9A6FF}" srcOrd="0" destOrd="0" presId="urn:microsoft.com/office/officeart/2005/8/layout/vList2"/>
    <dgm:cxn modelId="{AACFCE0A-CDA3-4AB7-9C4B-AC667129008C}" type="presOf" srcId="{EABC32D3-3CBD-4F03-B5B9-99B283C7F7B9}" destId="{8D9BD169-2CA7-4DD5-84B2-34952E199E91}" srcOrd="0" destOrd="0" presId="urn:microsoft.com/office/officeart/2005/8/layout/vList2"/>
    <dgm:cxn modelId="{48D4C4CF-5D44-4765-B828-86A9744C8D01}" type="presOf" srcId="{BBC81C58-51C1-4648-A9DE-4620EF15567C}" destId="{050E5630-92CF-4307-BB48-A5691122CFB9}" srcOrd="0" destOrd="0" presId="urn:microsoft.com/office/officeart/2005/8/layout/vList2"/>
    <dgm:cxn modelId="{E4A4DACA-AB06-425A-BB3F-48C53127C50C}" type="presOf" srcId="{97F96724-64B6-4A80-B28F-A3F65B462E64}" destId="{B032F260-E9A5-40BB-B657-0D5E323E363A}" srcOrd="0" destOrd="0" presId="urn:microsoft.com/office/officeart/2005/8/layout/vList2"/>
    <dgm:cxn modelId="{0A7FC8CA-4584-46BF-88A8-248627A4EB3F}" type="presOf" srcId="{9C181198-1275-4BED-93A2-1DE9EC979845}" destId="{F941E140-DE8E-4E43-B981-285D9CD0DE47}" srcOrd="0" destOrd="0" presId="urn:microsoft.com/office/officeart/2005/8/layout/vList2"/>
    <dgm:cxn modelId="{27097CDE-0ADA-4FF5-BDA3-696297020ECF}" type="presOf" srcId="{F613A0E3-BC8B-4604-A05D-2AB81C952683}" destId="{0FAA3EE0-6528-4ECF-8B1D-6FFB44FA8C25}" srcOrd="0" destOrd="0" presId="urn:microsoft.com/office/officeart/2005/8/layout/vList2"/>
    <dgm:cxn modelId="{416CF74B-4EEF-480B-9136-DD8B27369631}" srcId="{F613A0E3-BC8B-4604-A05D-2AB81C952683}" destId="{BBC81C58-51C1-4648-A9DE-4620EF15567C}" srcOrd="1" destOrd="0" parTransId="{53F0777B-AA7A-41A4-A140-EB1EACE5366C}" sibTransId="{3654F314-E9D1-4085-BD8A-8B37A75DF916}"/>
    <dgm:cxn modelId="{9DD2B73B-6A7D-498A-94F3-CBDBFBAEED24}" type="presOf" srcId="{B57E5C24-F9AB-4290-8B67-B114A64AC3CA}" destId="{609EC744-E8CD-4092-86BB-36086D3837EE}" srcOrd="0" destOrd="0" presId="urn:microsoft.com/office/officeart/2005/8/layout/vList2"/>
    <dgm:cxn modelId="{772CFC01-8013-4240-8B5C-26C19EF20B95}" type="presOf" srcId="{2F5BBF75-8980-4F8D-A9AD-B28699F5BDCD}" destId="{27AD09F5-6ABE-4CE8-A6BC-E6672BC46D17}" srcOrd="0" destOrd="0" presId="urn:microsoft.com/office/officeart/2005/8/layout/vList2"/>
    <dgm:cxn modelId="{89B3CB36-FD5B-43D7-BD80-87E2E399F0B4}" srcId="{BBC81C58-51C1-4648-A9DE-4620EF15567C}" destId="{B57E5C24-F9AB-4290-8B67-B114A64AC3CA}" srcOrd="0" destOrd="0" parTransId="{A3E6B7C2-B978-473A-8A7B-96FB9D70C9A1}" sibTransId="{3B80B06B-B90A-4B6A-940C-A04B6C0D4089}"/>
    <dgm:cxn modelId="{21C3AA4F-06C3-47DD-8ECE-7942C000E500}" srcId="{F613A0E3-BC8B-4604-A05D-2AB81C952683}" destId="{2F5BBF75-8980-4F8D-A9AD-B28699F5BDCD}" srcOrd="2" destOrd="0" parTransId="{D3B59795-6260-4C60-97A4-BA154CEAD92A}" sibTransId="{4E2B25D2-DD3C-4BD1-B878-339A1FBB245D}"/>
    <dgm:cxn modelId="{C464AB69-42CD-419F-A84C-4C270DF5FCD8}" srcId="{77A10811-F0A1-4B17-A8B5-6DC57BE3B4D1}" destId="{97F96724-64B6-4A80-B28F-A3F65B462E64}" srcOrd="0" destOrd="0" parTransId="{2353EB49-5372-44D5-87ED-48187AA99B87}" sibTransId="{6342B053-8658-4790-88C3-09B8C171278F}"/>
    <dgm:cxn modelId="{09F31212-7DF0-4095-A289-EE763A1C994A}" type="presOf" srcId="{E0BB6CBE-0C03-406D-AAED-728071A1893A}" destId="{617F0B24-CAF2-487F-AC3B-1E56FA084EE9}" srcOrd="0" destOrd="0" presId="urn:microsoft.com/office/officeart/2005/8/layout/vList2"/>
    <dgm:cxn modelId="{8879E9E0-5413-4F48-B296-A62FDB8CC816}" srcId="{428E24EE-E864-4D59-A224-1CF3F3BAE144}" destId="{DB46773E-54D4-406C-9A55-5C972726ED99}" srcOrd="0" destOrd="0" parTransId="{B21385A4-9E14-4461-978C-91BEB020FFB6}" sibTransId="{47959062-5330-4DD0-BA64-55807A8EE592}"/>
    <dgm:cxn modelId="{E6C2E532-EC63-4520-B5E3-A47F94144C6D}" srcId="{F613A0E3-BC8B-4604-A05D-2AB81C952683}" destId="{428E24EE-E864-4D59-A224-1CF3F3BAE144}" srcOrd="4" destOrd="0" parTransId="{CE3C4920-1596-4693-ADAC-39DF232E2E06}" sibTransId="{2852F8AD-DF49-42B0-A302-C847DE5976DE}"/>
    <dgm:cxn modelId="{16E71C82-6596-4993-8B16-CE3E3A19760D}" type="presParOf" srcId="{0FAA3EE0-6528-4ECF-8B1D-6FFB44FA8C25}" destId="{38ABA394-DB8F-44FB-B840-8134336F26D7}" srcOrd="0" destOrd="0" presId="urn:microsoft.com/office/officeart/2005/8/layout/vList2"/>
    <dgm:cxn modelId="{56EC2DB8-FC0F-4B8B-8E45-559BEE9E6333}" type="presParOf" srcId="{0FAA3EE0-6528-4ECF-8B1D-6FFB44FA8C25}" destId="{B032F260-E9A5-40BB-B657-0D5E323E363A}" srcOrd="1" destOrd="0" presId="urn:microsoft.com/office/officeart/2005/8/layout/vList2"/>
    <dgm:cxn modelId="{5910674E-3321-44D1-9708-8CE44546A251}" type="presParOf" srcId="{0FAA3EE0-6528-4ECF-8B1D-6FFB44FA8C25}" destId="{050E5630-92CF-4307-BB48-A5691122CFB9}" srcOrd="2" destOrd="0" presId="urn:microsoft.com/office/officeart/2005/8/layout/vList2"/>
    <dgm:cxn modelId="{A8A11827-66E8-4D0C-9645-2011E6914206}" type="presParOf" srcId="{0FAA3EE0-6528-4ECF-8B1D-6FFB44FA8C25}" destId="{609EC744-E8CD-4092-86BB-36086D3837EE}" srcOrd="3" destOrd="0" presId="urn:microsoft.com/office/officeart/2005/8/layout/vList2"/>
    <dgm:cxn modelId="{BB035350-4850-43E8-8B7C-77A934EE0204}" type="presParOf" srcId="{0FAA3EE0-6528-4ECF-8B1D-6FFB44FA8C25}" destId="{27AD09F5-6ABE-4CE8-A6BC-E6672BC46D17}" srcOrd="4" destOrd="0" presId="urn:microsoft.com/office/officeart/2005/8/layout/vList2"/>
    <dgm:cxn modelId="{DE6FDF13-097E-4893-8A10-84F6A5CBF336}" type="presParOf" srcId="{0FAA3EE0-6528-4ECF-8B1D-6FFB44FA8C25}" destId="{8D9BD169-2CA7-4DD5-84B2-34952E199E91}" srcOrd="5" destOrd="0" presId="urn:microsoft.com/office/officeart/2005/8/layout/vList2"/>
    <dgm:cxn modelId="{693C741F-5DC3-47E9-B745-FC1C9BB53556}" type="presParOf" srcId="{0FAA3EE0-6528-4ECF-8B1D-6FFB44FA8C25}" destId="{F941E140-DE8E-4E43-B981-285D9CD0DE47}" srcOrd="6" destOrd="0" presId="urn:microsoft.com/office/officeart/2005/8/layout/vList2"/>
    <dgm:cxn modelId="{0EB68DDA-6A3B-4AF7-8628-B15EFA62216C}" type="presParOf" srcId="{0FAA3EE0-6528-4ECF-8B1D-6FFB44FA8C25}" destId="{617F0B24-CAF2-487F-AC3B-1E56FA084EE9}" srcOrd="7" destOrd="0" presId="urn:microsoft.com/office/officeart/2005/8/layout/vList2"/>
    <dgm:cxn modelId="{AA110639-B1CD-4755-AFE2-5700C3B4227B}" type="presParOf" srcId="{0FAA3EE0-6528-4ECF-8B1D-6FFB44FA8C25}" destId="{A8878E09-3266-4F5D-BB0B-E40F8FDB4B02}" srcOrd="8" destOrd="0" presId="urn:microsoft.com/office/officeart/2005/8/layout/vList2"/>
    <dgm:cxn modelId="{5D78A268-D496-43B1-950E-C1AA5A90F517}" type="presParOf" srcId="{0FAA3EE0-6528-4ECF-8B1D-6FFB44FA8C25}" destId="{A053E065-EDE2-45D2-9854-FA59FDF9A6FF}"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E3CE8E-E91C-4517-A6C2-7BD75C3CE221}" type="doc">
      <dgm:prSet loTypeId="urn:microsoft.com/office/officeart/2005/8/layout/chart3" loCatId="cycle" qsTypeId="urn:microsoft.com/office/officeart/2005/8/quickstyle/3d4" qsCatId="3D" csTypeId="urn:microsoft.com/office/officeart/2005/8/colors/accent1_4" csCatId="accent1" phldr="1"/>
      <dgm:spPr/>
    </dgm:pt>
    <dgm:pt modelId="{13E588D3-22A1-4A33-9C8D-E6022E001C03}">
      <dgm:prSet phldrT="[Text]" custT="1"/>
      <dgm:spPr>
        <a:ln w="57150">
          <a:solidFill>
            <a:srgbClr val="FF0000"/>
          </a:solidFill>
        </a:ln>
      </dgm:spPr>
      <dgm:t>
        <a:bodyPr/>
        <a:lstStyle/>
        <a:p>
          <a:pPr>
            <a:buFont typeface="Arial" panose="020B0604020202020204" pitchFamily="34" charset="0"/>
            <a:buNone/>
          </a:pPr>
          <a:r>
            <a:rPr lang="en-CA" sz="1600" b="1" dirty="0"/>
            <a:t>Compute</a:t>
          </a:r>
          <a:endParaRPr lang="en-US" sz="1600" b="1" dirty="0"/>
        </a:p>
      </dgm:t>
    </dgm:pt>
    <dgm:pt modelId="{AF3B60A6-B2BE-4071-A8C5-0AB8076232B7}" type="parTrans" cxnId="{19F5987B-1CFD-4922-9D5E-7C53BF0BBC21}">
      <dgm:prSet/>
      <dgm:spPr/>
      <dgm:t>
        <a:bodyPr/>
        <a:lstStyle/>
        <a:p>
          <a:endParaRPr lang="en-US"/>
        </a:p>
      </dgm:t>
    </dgm:pt>
    <dgm:pt modelId="{5A5FA26A-17FC-493F-A5F4-A7235AA6E14E}" type="sibTrans" cxnId="{19F5987B-1CFD-4922-9D5E-7C53BF0BBC21}">
      <dgm:prSet/>
      <dgm:spPr/>
      <dgm:t>
        <a:bodyPr/>
        <a:lstStyle/>
        <a:p>
          <a:endParaRPr lang="en-US"/>
        </a:p>
      </dgm:t>
    </dgm:pt>
    <dgm:pt modelId="{E50818E9-5543-45E2-BD02-CADA2F03AD02}">
      <dgm:prSet custT="1"/>
      <dgm:spPr>
        <a:ln w="57150">
          <a:solidFill>
            <a:srgbClr val="FF0000"/>
          </a:solidFill>
        </a:ln>
      </dgm:spPr>
      <dgm:t>
        <a:bodyPr/>
        <a:lstStyle/>
        <a:p>
          <a:r>
            <a:rPr lang="en-CA" sz="1600" b="1"/>
            <a:t>Storage</a:t>
          </a:r>
          <a:endParaRPr lang="en-CA" sz="1600" b="1" dirty="0"/>
        </a:p>
      </dgm:t>
    </dgm:pt>
    <dgm:pt modelId="{74CDC42C-6173-46EE-8330-19986BDE1DE8}" type="parTrans" cxnId="{B41FC1D0-7B1D-4256-851C-413205DDCB45}">
      <dgm:prSet/>
      <dgm:spPr/>
      <dgm:t>
        <a:bodyPr/>
        <a:lstStyle/>
        <a:p>
          <a:endParaRPr lang="en-US"/>
        </a:p>
      </dgm:t>
    </dgm:pt>
    <dgm:pt modelId="{6A02D0A9-319D-4A42-A96B-82CBA8236F74}" type="sibTrans" cxnId="{B41FC1D0-7B1D-4256-851C-413205DDCB45}">
      <dgm:prSet/>
      <dgm:spPr/>
      <dgm:t>
        <a:bodyPr/>
        <a:lstStyle/>
        <a:p>
          <a:endParaRPr lang="en-US"/>
        </a:p>
      </dgm:t>
    </dgm:pt>
    <dgm:pt modelId="{F47FE25B-50E1-40F0-BB6D-4D1527197104}">
      <dgm:prSet custT="1"/>
      <dgm:spPr>
        <a:ln w="57150">
          <a:solidFill>
            <a:srgbClr val="FF0000"/>
          </a:solidFill>
        </a:ln>
      </dgm:spPr>
      <dgm:t>
        <a:bodyPr/>
        <a:lstStyle/>
        <a:p>
          <a:r>
            <a:rPr lang="en-CA" sz="1600" b="1"/>
            <a:t>Databases </a:t>
          </a:r>
          <a:endParaRPr lang="en-CA" sz="1600" b="1" dirty="0"/>
        </a:p>
      </dgm:t>
    </dgm:pt>
    <dgm:pt modelId="{82B7E9FE-B6CE-49D3-A943-AD3FF35A5F5E}" type="parTrans" cxnId="{0DDF9CCD-6033-4BF6-975A-D472CCC7CA8C}">
      <dgm:prSet/>
      <dgm:spPr/>
      <dgm:t>
        <a:bodyPr/>
        <a:lstStyle/>
        <a:p>
          <a:endParaRPr lang="en-US"/>
        </a:p>
      </dgm:t>
    </dgm:pt>
    <dgm:pt modelId="{3EF4277D-AC76-47A2-A1AF-2D1651975F6C}" type="sibTrans" cxnId="{0DDF9CCD-6033-4BF6-975A-D472CCC7CA8C}">
      <dgm:prSet/>
      <dgm:spPr/>
      <dgm:t>
        <a:bodyPr/>
        <a:lstStyle/>
        <a:p>
          <a:endParaRPr lang="en-US"/>
        </a:p>
      </dgm:t>
    </dgm:pt>
    <dgm:pt modelId="{9DF895C6-1109-4E13-9D24-AC43CF7747CA}">
      <dgm:prSet custT="1"/>
      <dgm:spPr>
        <a:ln w="57150">
          <a:solidFill>
            <a:srgbClr val="FF0000"/>
          </a:solidFill>
        </a:ln>
      </dgm:spPr>
      <dgm:t>
        <a:bodyPr/>
        <a:lstStyle/>
        <a:p>
          <a:r>
            <a:rPr lang="en-CA" sz="1600" b="1"/>
            <a:t>Networking </a:t>
          </a:r>
          <a:endParaRPr lang="en-CA" sz="1600" b="1" dirty="0"/>
        </a:p>
      </dgm:t>
    </dgm:pt>
    <dgm:pt modelId="{05DCCEE4-42C9-4E65-A90C-55EF71322DD9}" type="parTrans" cxnId="{B5F08E34-5108-433D-BA7E-3F59C604ECBF}">
      <dgm:prSet/>
      <dgm:spPr/>
      <dgm:t>
        <a:bodyPr/>
        <a:lstStyle/>
        <a:p>
          <a:endParaRPr lang="en-US"/>
        </a:p>
      </dgm:t>
    </dgm:pt>
    <dgm:pt modelId="{D6354373-3CCA-4988-A344-869D78796053}" type="sibTrans" cxnId="{B5F08E34-5108-433D-BA7E-3F59C604ECBF}">
      <dgm:prSet/>
      <dgm:spPr/>
      <dgm:t>
        <a:bodyPr/>
        <a:lstStyle/>
        <a:p>
          <a:endParaRPr lang="en-US"/>
        </a:p>
      </dgm:t>
    </dgm:pt>
    <dgm:pt modelId="{D1E624EE-468C-468D-91DE-C2698BC8A250}">
      <dgm:prSet custT="1"/>
      <dgm:spPr>
        <a:ln w="57150">
          <a:solidFill>
            <a:srgbClr val="FF0000"/>
          </a:solidFill>
        </a:ln>
      </dgm:spPr>
      <dgm:t>
        <a:bodyPr/>
        <a:lstStyle/>
        <a:p>
          <a:r>
            <a:rPr lang="en-CA" sz="1600" b="1"/>
            <a:t>Analytics </a:t>
          </a:r>
          <a:endParaRPr lang="en-CA" sz="1600" b="1" dirty="0"/>
        </a:p>
      </dgm:t>
    </dgm:pt>
    <dgm:pt modelId="{69EB8206-759E-453B-8C3E-BE14401F217F}" type="parTrans" cxnId="{B0E70337-C58E-4AE0-B2B4-8FB5A10EEE9F}">
      <dgm:prSet/>
      <dgm:spPr/>
      <dgm:t>
        <a:bodyPr/>
        <a:lstStyle/>
        <a:p>
          <a:endParaRPr lang="en-US"/>
        </a:p>
      </dgm:t>
    </dgm:pt>
    <dgm:pt modelId="{A614C4B1-A587-4308-9424-C0D8E691C5A9}" type="sibTrans" cxnId="{B0E70337-C58E-4AE0-B2B4-8FB5A10EEE9F}">
      <dgm:prSet/>
      <dgm:spPr/>
      <dgm:t>
        <a:bodyPr/>
        <a:lstStyle/>
        <a:p>
          <a:endParaRPr lang="en-US"/>
        </a:p>
      </dgm:t>
    </dgm:pt>
    <dgm:pt modelId="{04F64E61-113C-4514-A53D-16B07001325E}">
      <dgm:prSet custT="1"/>
      <dgm:spPr>
        <a:ln w="57150">
          <a:solidFill>
            <a:srgbClr val="FF0000"/>
          </a:solidFill>
        </a:ln>
      </dgm:spPr>
      <dgm:t>
        <a:bodyPr/>
        <a:lstStyle/>
        <a:p>
          <a:r>
            <a:rPr lang="en-CA" sz="1600" b="1"/>
            <a:t>Machine learning &amp; Artificial intelligence (AI)</a:t>
          </a:r>
          <a:endParaRPr lang="en-CA" sz="1600" b="1" dirty="0"/>
        </a:p>
      </dgm:t>
    </dgm:pt>
    <dgm:pt modelId="{E5B0FFF4-E005-42F9-80EE-70A2B2389FE6}" type="parTrans" cxnId="{E3F483DC-AF7D-48CF-A142-2743C87862B0}">
      <dgm:prSet/>
      <dgm:spPr/>
      <dgm:t>
        <a:bodyPr/>
        <a:lstStyle/>
        <a:p>
          <a:endParaRPr lang="en-US"/>
        </a:p>
      </dgm:t>
    </dgm:pt>
    <dgm:pt modelId="{B2446888-4267-4798-8E00-F3D1B36CF779}" type="sibTrans" cxnId="{E3F483DC-AF7D-48CF-A142-2743C87862B0}">
      <dgm:prSet/>
      <dgm:spPr/>
      <dgm:t>
        <a:bodyPr/>
        <a:lstStyle/>
        <a:p>
          <a:endParaRPr lang="en-US"/>
        </a:p>
      </dgm:t>
    </dgm:pt>
    <dgm:pt modelId="{5E2B92F0-C335-4A1D-BBF4-38163A6F0451}">
      <dgm:prSet custT="1"/>
      <dgm:spPr>
        <a:ln w="57150">
          <a:solidFill>
            <a:srgbClr val="FF0000"/>
          </a:solidFill>
        </a:ln>
      </dgm:spPr>
      <dgm:t>
        <a:bodyPr/>
        <a:lstStyle/>
        <a:p>
          <a:r>
            <a:rPr lang="en-CA" sz="1600" b="1" dirty="0"/>
            <a:t>Internet of Things (IoT)</a:t>
          </a:r>
        </a:p>
      </dgm:t>
    </dgm:pt>
    <dgm:pt modelId="{7C0509F1-CF04-4297-81FB-D462F8D7EA21}" type="parTrans" cxnId="{70476881-C229-456A-B5E3-88D2AF8253B1}">
      <dgm:prSet/>
      <dgm:spPr/>
      <dgm:t>
        <a:bodyPr/>
        <a:lstStyle/>
        <a:p>
          <a:endParaRPr lang="en-US"/>
        </a:p>
      </dgm:t>
    </dgm:pt>
    <dgm:pt modelId="{9E59B523-5EF8-4193-9A68-DCDE324EF43C}" type="sibTrans" cxnId="{70476881-C229-456A-B5E3-88D2AF8253B1}">
      <dgm:prSet/>
      <dgm:spPr/>
      <dgm:t>
        <a:bodyPr/>
        <a:lstStyle/>
        <a:p>
          <a:endParaRPr lang="en-US"/>
        </a:p>
      </dgm:t>
    </dgm:pt>
    <dgm:pt modelId="{07B5A098-78FC-484A-9191-2C8A8D9DD88B}" type="pres">
      <dgm:prSet presAssocID="{A7E3CE8E-E91C-4517-A6C2-7BD75C3CE221}" presName="compositeShape" presStyleCnt="0">
        <dgm:presLayoutVars>
          <dgm:chMax val="7"/>
          <dgm:dir/>
          <dgm:resizeHandles val="exact"/>
        </dgm:presLayoutVars>
      </dgm:prSet>
      <dgm:spPr/>
    </dgm:pt>
    <dgm:pt modelId="{B681642E-AB94-423D-BEEE-276EE3114F37}" type="pres">
      <dgm:prSet presAssocID="{A7E3CE8E-E91C-4517-A6C2-7BD75C3CE221}" presName="wedge1" presStyleLbl="node1" presStyleIdx="0" presStyleCnt="7" custLinFactNeighborX="-2536" custLinFactNeighborY="5306"/>
      <dgm:spPr/>
      <dgm:t>
        <a:bodyPr/>
        <a:lstStyle/>
        <a:p>
          <a:endParaRPr lang="en-CA"/>
        </a:p>
      </dgm:t>
    </dgm:pt>
    <dgm:pt modelId="{CBE26AEC-EE78-4F14-BC68-CD98D664701E}" type="pres">
      <dgm:prSet presAssocID="{A7E3CE8E-E91C-4517-A6C2-7BD75C3CE221}" presName="wedge1Tx" presStyleLbl="node1" presStyleIdx="0" presStyleCnt="7">
        <dgm:presLayoutVars>
          <dgm:chMax val="0"/>
          <dgm:chPref val="0"/>
          <dgm:bulletEnabled val="1"/>
        </dgm:presLayoutVars>
      </dgm:prSet>
      <dgm:spPr/>
      <dgm:t>
        <a:bodyPr/>
        <a:lstStyle/>
        <a:p>
          <a:endParaRPr lang="en-CA"/>
        </a:p>
      </dgm:t>
    </dgm:pt>
    <dgm:pt modelId="{F4072578-93B8-4C79-99BC-A30E74402335}" type="pres">
      <dgm:prSet presAssocID="{A7E3CE8E-E91C-4517-A6C2-7BD75C3CE221}" presName="wedge2" presStyleLbl="node1" presStyleIdx="1" presStyleCnt="7"/>
      <dgm:spPr/>
      <dgm:t>
        <a:bodyPr/>
        <a:lstStyle/>
        <a:p>
          <a:endParaRPr lang="en-CA"/>
        </a:p>
      </dgm:t>
    </dgm:pt>
    <dgm:pt modelId="{BC58CBF6-B330-457C-A926-30AD3EF294AE}" type="pres">
      <dgm:prSet presAssocID="{A7E3CE8E-E91C-4517-A6C2-7BD75C3CE221}" presName="wedge2Tx" presStyleLbl="node1" presStyleIdx="1" presStyleCnt="7">
        <dgm:presLayoutVars>
          <dgm:chMax val="0"/>
          <dgm:chPref val="0"/>
          <dgm:bulletEnabled val="1"/>
        </dgm:presLayoutVars>
      </dgm:prSet>
      <dgm:spPr/>
      <dgm:t>
        <a:bodyPr/>
        <a:lstStyle/>
        <a:p>
          <a:endParaRPr lang="en-CA"/>
        </a:p>
      </dgm:t>
    </dgm:pt>
    <dgm:pt modelId="{4A7D7910-2C22-4F1E-9A11-6339D74CE89F}" type="pres">
      <dgm:prSet presAssocID="{A7E3CE8E-E91C-4517-A6C2-7BD75C3CE221}" presName="wedge3" presStyleLbl="node1" presStyleIdx="2" presStyleCnt="7"/>
      <dgm:spPr/>
      <dgm:t>
        <a:bodyPr/>
        <a:lstStyle/>
        <a:p>
          <a:endParaRPr lang="en-CA"/>
        </a:p>
      </dgm:t>
    </dgm:pt>
    <dgm:pt modelId="{5BBD8EBC-837D-4600-9C63-2C057D0AC231}" type="pres">
      <dgm:prSet presAssocID="{A7E3CE8E-E91C-4517-A6C2-7BD75C3CE221}" presName="wedge3Tx" presStyleLbl="node1" presStyleIdx="2" presStyleCnt="7">
        <dgm:presLayoutVars>
          <dgm:chMax val="0"/>
          <dgm:chPref val="0"/>
          <dgm:bulletEnabled val="1"/>
        </dgm:presLayoutVars>
      </dgm:prSet>
      <dgm:spPr/>
      <dgm:t>
        <a:bodyPr/>
        <a:lstStyle/>
        <a:p>
          <a:endParaRPr lang="en-CA"/>
        </a:p>
      </dgm:t>
    </dgm:pt>
    <dgm:pt modelId="{A733A52A-AD38-4D39-B3EE-466CB89999BF}" type="pres">
      <dgm:prSet presAssocID="{A7E3CE8E-E91C-4517-A6C2-7BD75C3CE221}" presName="wedge4" presStyleLbl="node1" presStyleIdx="3" presStyleCnt="7"/>
      <dgm:spPr/>
      <dgm:t>
        <a:bodyPr/>
        <a:lstStyle/>
        <a:p>
          <a:endParaRPr lang="en-CA"/>
        </a:p>
      </dgm:t>
    </dgm:pt>
    <dgm:pt modelId="{1BB18134-E847-42F7-8D59-9875BF913A7F}" type="pres">
      <dgm:prSet presAssocID="{A7E3CE8E-E91C-4517-A6C2-7BD75C3CE221}" presName="wedge4Tx" presStyleLbl="node1" presStyleIdx="3" presStyleCnt="7">
        <dgm:presLayoutVars>
          <dgm:chMax val="0"/>
          <dgm:chPref val="0"/>
          <dgm:bulletEnabled val="1"/>
        </dgm:presLayoutVars>
      </dgm:prSet>
      <dgm:spPr/>
      <dgm:t>
        <a:bodyPr/>
        <a:lstStyle/>
        <a:p>
          <a:endParaRPr lang="en-CA"/>
        </a:p>
      </dgm:t>
    </dgm:pt>
    <dgm:pt modelId="{EE788581-8AFC-4790-9515-6C32AB5C03C8}" type="pres">
      <dgm:prSet presAssocID="{A7E3CE8E-E91C-4517-A6C2-7BD75C3CE221}" presName="wedge5" presStyleLbl="node1" presStyleIdx="4" presStyleCnt="7"/>
      <dgm:spPr/>
      <dgm:t>
        <a:bodyPr/>
        <a:lstStyle/>
        <a:p>
          <a:endParaRPr lang="en-CA"/>
        </a:p>
      </dgm:t>
    </dgm:pt>
    <dgm:pt modelId="{2AD0FF8E-6FA8-43E8-9F30-209338EFB5B3}" type="pres">
      <dgm:prSet presAssocID="{A7E3CE8E-E91C-4517-A6C2-7BD75C3CE221}" presName="wedge5Tx" presStyleLbl="node1" presStyleIdx="4" presStyleCnt="7">
        <dgm:presLayoutVars>
          <dgm:chMax val="0"/>
          <dgm:chPref val="0"/>
          <dgm:bulletEnabled val="1"/>
        </dgm:presLayoutVars>
      </dgm:prSet>
      <dgm:spPr/>
      <dgm:t>
        <a:bodyPr/>
        <a:lstStyle/>
        <a:p>
          <a:endParaRPr lang="en-CA"/>
        </a:p>
      </dgm:t>
    </dgm:pt>
    <dgm:pt modelId="{FFEC7A1B-B185-4CB9-B16D-890E90E18F77}" type="pres">
      <dgm:prSet presAssocID="{A7E3CE8E-E91C-4517-A6C2-7BD75C3CE221}" presName="wedge6" presStyleLbl="node1" presStyleIdx="5" presStyleCnt="7"/>
      <dgm:spPr/>
      <dgm:t>
        <a:bodyPr/>
        <a:lstStyle/>
        <a:p>
          <a:endParaRPr lang="en-CA"/>
        </a:p>
      </dgm:t>
    </dgm:pt>
    <dgm:pt modelId="{DF0F1DA3-90E9-47B5-A65F-3A28055C177F}" type="pres">
      <dgm:prSet presAssocID="{A7E3CE8E-E91C-4517-A6C2-7BD75C3CE221}" presName="wedge6Tx" presStyleLbl="node1" presStyleIdx="5" presStyleCnt="7">
        <dgm:presLayoutVars>
          <dgm:chMax val="0"/>
          <dgm:chPref val="0"/>
          <dgm:bulletEnabled val="1"/>
        </dgm:presLayoutVars>
      </dgm:prSet>
      <dgm:spPr/>
      <dgm:t>
        <a:bodyPr/>
        <a:lstStyle/>
        <a:p>
          <a:endParaRPr lang="en-CA"/>
        </a:p>
      </dgm:t>
    </dgm:pt>
    <dgm:pt modelId="{3D64F972-1F83-431B-8700-56260E70E517}" type="pres">
      <dgm:prSet presAssocID="{A7E3CE8E-E91C-4517-A6C2-7BD75C3CE221}" presName="wedge7" presStyleLbl="node1" presStyleIdx="6" presStyleCnt="7"/>
      <dgm:spPr/>
      <dgm:t>
        <a:bodyPr/>
        <a:lstStyle/>
        <a:p>
          <a:endParaRPr lang="en-CA"/>
        </a:p>
      </dgm:t>
    </dgm:pt>
    <dgm:pt modelId="{1576D4BD-0B2C-47C8-9FE9-2BB0D066C2B5}" type="pres">
      <dgm:prSet presAssocID="{A7E3CE8E-E91C-4517-A6C2-7BD75C3CE221}" presName="wedge7Tx" presStyleLbl="node1" presStyleIdx="6" presStyleCnt="7">
        <dgm:presLayoutVars>
          <dgm:chMax val="0"/>
          <dgm:chPref val="0"/>
          <dgm:bulletEnabled val="1"/>
        </dgm:presLayoutVars>
      </dgm:prSet>
      <dgm:spPr/>
      <dgm:t>
        <a:bodyPr/>
        <a:lstStyle/>
        <a:p>
          <a:endParaRPr lang="en-CA"/>
        </a:p>
      </dgm:t>
    </dgm:pt>
  </dgm:ptLst>
  <dgm:cxnLst>
    <dgm:cxn modelId="{2B85BD95-D976-40BB-A2A1-EAD3E6393B12}" type="presOf" srcId="{04F64E61-113C-4514-A53D-16B07001325E}" destId="{FFEC7A1B-B185-4CB9-B16D-890E90E18F77}" srcOrd="0" destOrd="0" presId="urn:microsoft.com/office/officeart/2005/8/layout/chart3"/>
    <dgm:cxn modelId="{D8D366E7-B631-479A-AD0B-EE099163F5EF}" type="presOf" srcId="{13E588D3-22A1-4A33-9C8D-E6022E001C03}" destId="{CBE26AEC-EE78-4F14-BC68-CD98D664701E}" srcOrd="1" destOrd="0" presId="urn:microsoft.com/office/officeart/2005/8/layout/chart3"/>
    <dgm:cxn modelId="{BC5315E5-3EA6-4F53-8049-34A343B379CA}" type="presOf" srcId="{D1E624EE-468C-468D-91DE-C2698BC8A250}" destId="{EE788581-8AFC-4790-9515-6C32AB5C03C8}" srcOrd="0" destOrd="0" presId="urn:microsoft.com/office/officeart/2005/8/layout/chart3"/>
    <dgm:cxn modelId="{B5F08E34-5108-433D-BA7E-3F59C604ECBF}" srcId="{A7E3CE8E-E91C-4517-A6C2-7BD75C3CE221}" destId="{9DF895C6-1109-4E13-9D24-AC43CF7747CA}" srcOrd="3" destOrd="0" parTransId="{05DCCEE4-42C9-4E65-A90C-55EF71322DD9}" sibTransId="{D6354373-3CCA-4988-A344-869D78796053}"/>
    <dgm:cxn modelId="{B41FC1D0-7B1D-4256-851C-413205DDCB45}" srcId="{A7E3CE8E-E91C-4517-A6C2-7BD75C3CE221}" destId="{E50818E9-5543-45E2-BD02-CADA2F03AD02}" srcOrd="1" destOrd="0" parTransId="{74CDC42C-6173-46EE-8330-19986BDE1DE8}" sibTransId="{6A02D0A9-319D-4A42-A96B-82CBA8236F74}"/>
    <dgm:cxn modelId="{9F9C6FC2-6BE9-4918-B463-A7624FB6B95B}" type="presOf" srcId="{9DF895C6-1109-4E13-9D24-AC43CF7747CA}" destId="{A733A52A-AD38-4D39-B3EE-466CB89999BF}" srcOrd="0" destOrd="0" presId="urn:microsoft.com/office/officeart/2005/8/layout/chart3"/>
    <dgm:cxn modelId="{5A775DE5-8269-4618-B30D-FFD7DFBDAEFD}" type="presOf" srcId="{04F64E61-113C-4514-A53D-16B07001325E}" destId="{DF0F1DA3-90E9-47B5-A65F-3A28055C177F}" srcOrd="1" destOrd="0" presId="urn:microsoft.com/office/officeart/2005/8/layout/chart3"/>
    <dgm:cxn modelId="{A4C6905E-8ADE-4780-BA54-F634B4DB48D4}" type="presOf" srcId="{F47FE25B-50E1-40F0-BB6D-4D1527197104}" destId="{5BBD8EBC-837D-4600-9C63-2C057D0AC231}" srcOrd="1" destOrd="0" presId="urn:microsoft.com/office/officeart/2005/8/layout/chart3"/>
    <dgm:cxn modelId="{DFAB8BC1-3BED-4C91-A41C-BBC6F83CCACD}" type="presOf" srcId="{9DF895C6-1109-4E13-9D24-AC43CF7747CA}" destId="{1BB18134-E847-42F7-8D59-9875BF913A7F}" srcOrd="1" destOrd="0" presId="urn:microsoft.com/office/officeart/2005/8/layout/chart3"/>
    <dgm:cxn modelId="{DDD8C877-88AA-4166-895C-4913154B8F2E}" type="presOf" srcId="{5E2B92F0-C335-4A1D-BBF4-38163A6F0451}" destId="{3D64F972-1F83-431B-8700-56260E70E517}" srcOrd="0" destOrd="0" presId="urn:microsoft.com/office/officeart/2005/8/layout/chart3"/>
    <dgm:cxn modelId="{CA4872C9-A1A6-47A4-9FA8-6ADF179FE890}" type="presOf" srcId="{D1E624EE-468C-468D-91DE-C2698BC8A250}" destId="{2AD0FF8E-6FA8-43E8-9F30-209338EFB5B3}" srcOrd="1" destOrd="0" presId="urn:microsoft.com/office/officeart/2005/8/layout/chart3"/>
    <dgm:cxn modelId="{E515F0E4-DC9C-4BC8-AC52-4E7338BCAB4B}" type="presOf" srcId="{F47FE25B-50E1-40F0-BB6D-4D1527197104}" destId="{4A7D7910-2C22-4F1E-9A11-6339D74CE89F}" srcOrd="0" destOrd="0" presId="urn:microsoft.com/office/officeart/2005/8/layout/chart3"/>
    <dgm:cxn modelId="{E3F483DC-AF7D-48CF-A142-2743C87862B0}" srcId="{A7E3CE8E-E91C-4517-A6C2-7BD75C3CE221}" destId="{04F64E61-113C-4514-A53D-16B07001325E}" srcOrd="5" destOrd="0" parTransId="{E5B0FFF4-E005-42F9-80EE-70A2B2389FE6}" sibTransId="{B2446888-4267-4798-8E00-F3D1B36CF779}"/>
    <dgm:cxn modelId="{DDA7ADDD-59AB-4196-9EA6-332336F5315B}" type="presOf" srcId="{E50818E9-5543-45E2-BD02-CADA2F03AD02}" destId="{F4072578-93B8-4C79-99BC-A30E74402335}" srcOrd="0" destOrd="0" presId="urn:microsoft.com/office/officeart/2005/8/layout/chart3"/>
    <dgm:cxn modelId="{BBFAECDE-99E6-49CE-B46C-F631C321114E}" type="presOf" srcId="{5E2B92F0-C335-4A1D-BBF4-38163A6F0451}" destId="{1576D4BD-0B2C-47C8-9FE9-2BB0D066C2B5}" srcOrd="1" destOrd="0" presId="urn:microsoft.com/office/officeart/2005/8/layout/chart3"/>
    <dgm:cxn modelId="{0DDF9CCD-6033-4BF6-975A-D472CCC7CA8C}" srcId="{A7E3CE8E-E91C-4517-A6C2-7BD75C3CE221}" destId="{F47FE25B-50E1-40F0-BB6D-4D1527197104}" srcOrd="2" destOrd="0" parTransId="{82B7E9FE-B6CE-49D3-A943-AD3FF35A5F5E}" sibTransId="{3EF4277D-AC76-47A2-A1AF-2D1651975F6C}"/>
    <dgm:cxn modelId="{07CE87B8-308F-4AAB-94EA-1B8092F9BA44}" type="presOf" srcId="{A7E3CE8E-E91C-4517-A6C2-7BD75C3CE221}" destId="{07B5A098-78FC-484A-9191-2C8A8D9DD88B}" srcOrd="0" destOrd="0" presId="urn:microsoft.com/office/officeart/2005/8/layout/chart3"/>
    <dgm:cxn modelId="{51584D64-2F27-4075-B588-7FB8927C6728}" type="presOf" srcId="{E50818E9-5543-45E2-BD02-CADA2F03AD02}" destId="{BC58CBF6-B330-457C-A926-30AD3EF294AE}" srcOrd="1" destOrd="0" presId="urn:microsoft.com/office/officeart/2005/8/layout/chart3"/>
    <dgm:cxn modelId="{B0E70337-C58E-4AE0-B2B4-8FB5A10EEE9F}" srcId="{A7E3CE8E-E91C-4517-A6C2-7BD75C3CE221}" destId="{D1E624EE-468C-468D-91DE-C2698BC8A250}" srcOrd="4" destOrd="0" parTransId="{69EB8206-759E-453B-8C3E-BE14401F217F}" sibTransId="{A614C4B1-A587-4308-9424-C0D8E691C5A9}"/>
    <dgm:cxn modelId="{19F5987B-1CFD-4922-9D5E-7C53BF0BBC21}" srcId="{A7E3CE8E-E91C-4517-A6C2-7BD75C3CE221}" destId="{13E588D3-22A1-4A33-9C8D-E6022E001C03}" srcOrd="0" destOrd="0" parTransId="{AF3B60A6-B2BE-4071-A8C5-0AB8076232B7}" sibTransId="{5A5FA26A-17FC-493F-A5F4-A7235AA6E14E}"/>
    <dgm:cxn modelId="{70476881-C229-456A-B5E3-88D2AF8253B1}" srcId="{A7E3CE8E-E91C-4517-A6C2-7BD75C3CE221}" destId="{5E2B92F0-C335-4A1D-BBF4-38163A6F0451}" srcOrd="6" destOrd="0" parTransId="{7C0509F1-CF04-4297-81FB-D462F8D7EA21}" sibTransId="{9E59B523-5EF8-4193-9A68-DCDE324EF43C}"/>
    <dgm:cxn modelId="{BE2A8545-F45A-4123-A047-7F63E2C64D95}" type="presOf" srcId="{13E588D3-22A1-4A33-9C8D-E6022E001C03}" destId="{B681642E-AB94-423D-BEEE-276EE3114F37}" srcOrd="0" destOrd="0" presId="urn:microsoft.com/office/officeart/2005/8/layout/chart3"/>
    <dgm:cxn modelId="{38E7F67D-6780-4272-BE67-AC4301888A6F}" type="presParOf" srcId="{07B5A098-78FC-484A-9191-2C8A8D9DD88B}" destId="{B681642E-AB94-423D-BEEE-276EE3114F37}" srcOrd="0" destOrd="0" presId="urn:microsoft.com/office/officeart/2005/8/layout/chart3"/>
    <dgm:cxn modelId="{F25C0B30-2264-445B-9D2D-2047953CE61F}" type="presParOf" srcId="{07B5A098-78FC-484A-9191-2C8A8D9DD88B}" destId="{CBE26AEC-EE78-4F14-BC68-CD98D664701E}" srcOrd="1" destOrd="0" presId="urn:microsoft.com/office/officeart/2005/8/layout/chart3"/>
    <dgm:cxn modelId="{0B3AE5C6-225D-4BD0-845B-6C37B3E2BB5F}" type="presParOf" srcId="{07B5A098-78FC-484A-9191-2C8A8D9DD88B}" destId="{F4072578-93B8-4C79-99BC-A30E74402335}" srcOrd="2" destOrd="0" presId="urn:microsoft.com/office/officeart/2005/8/layout/chart3"/>
    <dgm:cxn modelId="{7CD1450B-8D7B-4B35-80BF-8D2F59B94048}" type="presParOf" srcId="{07B5A098-78FC-484A-9191-2C8A8D9DD88B}" destId="{BC58CBF6-B330-457C-A926-30AD3EF294AE}" srcOrd="3" destOrd="0" presId="urn:microsoft.com/office/officeart/2005/8/layout/chart3"/>
    <dgm:cxn modelId="{65B91616-1546-4B76-88C2-6CEF48AA76AD}" type="presParOf" srcId="{07B5A098-78FC-484A-9191-2C8A8D9DD88B}" destId="{4A7D7910-2C22-4F1E-9A11-6339D74CE89F}" srcOrd="4" destOrd="0" presId="urn:microsoft.com/office/officeart/2005/8/layout/chart3"/>
    <dgm:cxn modelId="{3BDC5CE0-5018-41BB-828C-1609AE851E7E}" type="presParOf" srcId="{07B5A098-78FC-484A-9191-2C8A8D9DD88B}" destId="{5BBD8EBC-837D-4600-9C63-2C057D0AC231}" srcOrd="5" destOrd="0" presId="urn:microsoft.com/office/officeart/2005/8/layout/chart3"/>
    <dgm:cxn modelId="{967A82F9-FDAD-4BB6-9D1B-11B88D20EF36}" type="presParOf" srcId="{07B5A098-78FC-484A-9191-2C8A8D9DD88B}" destId="{A733A52A-AD38-4D39-B3EE-466CB89999BF}" srcOrd="6" destOrd="0" presId="urn:microsoft.com/office/officeart/2005/8/layout/chart3"/>
    <dgm:cxn modelId="{A4F3FE52-27F1-4D13-A6D8-7A32119BEA71}" type="presParOf" srcId="{07B5A098-78FC-484A-9191-2C8A8D9DD88B}" destId="{1BB18134-E847-42F7-8D59-9875BF913A7F}" srcOrd="7" destOrd="0" presId="urn:microsoft.com/office/officeart/2005/8/layout/chart3"/>
    <dgm:cxn modelId="{AFEC7EEA-A78E-4BA4-B602-14AA091559DE}" type="presParOf" srcId="{07B5A098-78FC-484A-9191-2C8A8D9DD88B}" destId="{EE788581-8AFC-4790-9515-6C32AB5C03C8}" srcOrd="8" destOrd="0" presId="urn:microsoft.com/office/officeart/2005/8/layout/chart3"/>
    <dgm:cxn modelId="{C2BD8CBA-00F2-4226-B53A-387641DB2581}" type="presParOf" srcId="{07B5A098-78FC-484A-9191-2C8A8D9DD88B}" destId="{2AD0FF8E-6FA8-43E8-9F30-209338EFB5B3}" srcOrd="9" destOrd="0" presId="urn:microsoft.com/office/officeart/2005/8/layout/chart3"/>
    <dgm:cxn modelId="{274A4CD2-05E8-48B8-89C8-93406A671A78}" type="presParOf" srcId="{07B5A098-78FC-484A-9191-2C8A8D9DD88B}" destId="{FFEC7A1B-B185-4CB9-B16D-890E90E18F77}" srcOrd="10" destOrd="0" presId="urn:microsoft.com/office/officeart/2005/8/layout/chart3"/>
    <dgm:cxn modelId="{573A0B96-52B9-4D3E-A1E9-FD4E67B950BA}" type="presParOf" srcId="{07B5A098-78FC-484A-9191-2C8A8D9DD88B}" destId="{DF0F1DA3-90E9-47B5-A65F-3A28055C177F}" srcOrd="11" destOrd="0" presId="urn:microsoft.com/office/officeart/2005/8/layout/chart3"/>
    <dgm:cxn modelId="{3CD86B40-BD53-4AC7-90F5-2B17D44E64F2}" type="presParOf" srcId="{07B5A098-78FC-484A-9191-2C8A8D9DD88B}" destId="{3D64F972-1F83-431B-8700-56260E70E517}" srcOrd="12" destOrd="0" presId="urn:microsoft.com/office/officeart/2005/8/layout/chart3"/>
    <dgm:cxn modelId="{4A73139F-4E58-4A9E-B351-9E2D8CC2B800}" type="presParOf" srcId="{07B5A098-78FC-484A-9191-2C8A8D9DD88B}" destId="{1576D4BD-0B2C-47C8-9FE9-2BB0D066C2B5}" srcOrd="13" destOrd="0" presId="urn:microsoft.com/office/officeart/2005/8/layout/char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B84158-F1A9-4524-944B-A5AC4640884C}"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47AC176-E01E-438E-8392-2B40BF111517}">
      <dgm:prSet phldrT="[Text]" custT="1"/>
      <dgm:spPr>
        <a:ln w="38100">
          <a:solidFill>
            <a:srgbClr val="FF0000"/>
          </a:solidFill>
        </a:ln>
      </dgm:spPr>
      <dgm:t>
        <a:bodyPr/>
        <a:lstStyle/>
        <a:p>
          <a:r>
            <a:rPr lang="en-CA" sz="2000" dirty="0">
              <a:solidFill>
                <a:schemeClr val="bg1"/>
              </a:solidFill>
            </a:rPr>
            <a:t>BUILD</a:t>
          </a:r>
          <a:endParaRPr lang="en-US" sz="2000" dirty="0">
            <a:solidFill>
              <a:schemeClr val="bg1"/>
            </a:solidFill>
          </a:endParaRPr>
        </a:p>
      </dgm:t>
    </dgm:pt>
    <dgm:pt modelId="{20E9DC0B-F832-4180-A88D-01A5D23991E7}" type="parTrans" cxnId="{2EA0F7A6-6C8F-4C84-A752-793CFC25B11E}">
      <dgm:prSet/>
      <dgm:spPr/>
      <dgm:t>
        <a:bodyPr/>
        <a:lstStyle/>
        <a:p>
          <a:endParaRPr lang="en-US" sz="1200">
            <a:solidFill>
              <a:schemeClr val="bg1"/>
            </a:solidFill>
          </a:endParaRPr>
        </a:p>
      </dgm:t>
    </dgm:pt>
    <dgm:pt modelId="{0E458FEE-A04F-40D4-854C-8DE20407A069}" type="sibTrans" cxnId="{2EA0F7A6-6C8F-4C84-A752-793CFC25B11E}">
      <dgm:prSet/>
      <dgm:spPr/>
      <dgm:t>
        <a:bodyPr/>
        <a:lstStyle/>
        <a:p>
          <a:endParaRPr lang="en-US" sz="1200">
            <a:solidFill>
              <a:schemeClr val="bg1"/>
            </a:solidFill>
          </a:endParaRPr>
        </a:p>
      </dgm:t>
    </dgm:pt>
    <dgm:pt modelId="{21172578-6877-4FE2-9330-8E86345C45ED}">
      <dgm:prSet phldrT="[Text]" custT="1"/>
      <dgm:spPr/>
      <dgm:t>
        <a:bodyPr/>
        <a:lstStyle/>
        <a:p>
          <a:r>
            <a:rPr lang="en-CA" sz="1600" dirty="0" err="1">
              <a:solidFill>
                <a:schemeClr val="bg1"/>
              </a:solidFill>
            </a:rPr>
            <a:t>SageMaker</a:t>
          </a:r>
          <a:r>
            <a:rPr lang="en-CA" sz="1600" dirty="0">
              <a:solidFill>
                <a:schemeClr val="bg1"/>
              </a:solidFill>
            </a:rPr>
            <a:t> offers data labeling service</a:t>
          </a:r>
          <a:endParaRPr lang="en-US" sz="1600" dirty="0">
            <a:solidFill>
              <a:schemeClr val="bg1"/>
            </a:solidFill>
          </a:endParaRPr>
        </a:p>
      </dgm:t>
    </dgm:pt>
    <dgm:pt modelId="{9B03DA13-D38A-4F9E-B3DD-AE2D67C45AC2}" type="parTrans" cxnId="{FB71B086-D289-48B4-B31C-D75268A7DAB0}">
      <dgm:prSet/>
      <dgm:spPr/>
      <dgm:t>
        <a:bodyPr/>
        <a:lstStyle/>
        <a:p>
          <a:endParaRPr lang="en-US" sz="1200">
            <a:solidFill>
              <a:schemeClr val="bg1"/>
            </a:solidFill>
          </a:endParaRPr>
        </a:p>
      </dgm:t>
    </dgm:pt>
    <dgm:pt modelId="{E57DD43F-D84D-45DF-8951-B8877B6BEABA}" type="sibTrans" cxnId="{FB71B086-D289-48B4-B31C-D75268A7DAB0}">
      <dgm:prSet/>
      <dgm:spPr/>
      <dgm:t>
        <a:bodyPr/>
        <a:lstStyle/>
        <a:p>
          <a:endParaRPr lang="en-US" sz="1200">
            <a:solidFill>
              <a:schemeClr val="bg1"/>
            </a:solidFill>
          </a:endParaRPr>
        </a:p>
      </dgm:t>
    </dgm:pt>
    <dgm:pt modelId="{5A630E82-01C2-4857-8413-8BFE0A2AB1BC}">
      <dgm:prSet phldrT="[Text]" custT="1"/>
      <dgm:spPr>
        <a:ln w="38100">
          <a:solidFill>
            <a:srgbClr val="FF0000"/>
          </a:solidFill>
        </a:ln>
      </dgm:spPr>
      <dgm:t>
        <a:bodyPr/>
        <a:lstStyle/>
        <a:p>
          <a:r>
            <a:rPr lang="en-CA" sz="2000" dirty="0">
              <a:solidFill>
                <a:schemeClr val="bg1"/>
              </a:solidFill>
            </a:rPr>
            <a:t>TRAIN</a:t>
          </a:r>
          <a:endParaRPr lang="en-US" sz="2000" dirty="0">
            <a:solidFill>
              <a:schemeClr val="bg1"/>
            </a:solidFill>
          </a:endParaRPr>
        </a:p>
      </dgm:t>
    </dgm:pt>
    <dgm:pt modelId="{C0E88381-92FD-43D6-8205-79DAFCFE05FF}" type="parTrans" cxnId="{298A0C26-0D29-4109-8BA4-D9A1D7D1C10D}">
      <dgm:prSet/>
      <dgm:spPr/>
      <dgm:t>
        <a:bodyPr/>
        <a:lstStyle/>
        <a:p>
          <a:endParaRPr lang="en-US" sz="1200">
            <a:solidFill>
              <a:schemeClr val="bg1"/>
            </a:solidFill>
          </a:endParaRPr>
        </a:p>
      </dgm:t>
    </dgm:pt>
    <dgm:pt modelId="{CDACD16F-1538-4DB0-A363-139660A2FCDC}" type="sibTrans" cxnId="{298A0C26-0D29-4109-8BA4-D9A1D7D1C10D}">
      <dgm:prSet/>
      <dgm:spPr/>
      <dgm:t>
        <a:bodyPr/>
        <a:lstStyle/>
        <a:p>
          <a:endParaRPr lang="en-US" sz="1200">
            <a:solidFill>
              <a:schemeClr val="bg1"/>
            </a:solidFill>
          </a:endParaRPr>
        </a:p>
      </dgm:t>
    </dgm:pt>
    <dgm:pt modelId="{83AFD4F8-1CE7-4F9E-9106-9A28D58EEE27}">
      <dgm:prSet phldrT="[Text]" custT="1"/>
      <dgm:spPr/>
      <dgm:t>
        <a:bodyPr/>
        <a:lstStyle/>
        <a:p>
          <a:r>
            <a:rPr lang="en-CA" sz="1600" dirty="0">
              <a:solidFill>
                <a:schemeClr val="bg1"/>
              </a:solidFill>
            </a:rPr>
            <a:t>Manage environments for training</a:t>
          </a:r>
          <a:endParaRPr lang="en-US" sz="1600" dirty="0">
            <a:solidFill>
              <a:schemeClr val="bg1"/>
            </a:solidFill>
          </a:endParaRPr>
        </a:p>
      </dgm:t>
    </dgm:pt>
    <dgm:pt modelId="{8DF3853B-22DF-4F68-B80B-426EC2B2C6C8}" type="parTrans" cxnId="{3DFE2934-EFBD-443E-858D-AE03CA61C026}">
      <dgm:prSet/>
      <dgm:spPr/>
      <dgm:t>
        <a:bodyPr/>
        <a:lstStyle/>
        <a:p>
          <a:endParaRPr lang="en-US" sz="1200">
            <a:solidFill>
              <a:schemeClr val="bg1"/>
            </a:solidFill>
          </a:endParaRPr>
        </a:p>
      </dgm:t>
    </dgm:pt>
    <dgm:pt modelId="{F93131F0-9EEF-42B7-B473-60A2B92C02AD}" type="sibTrans" cxnId="{3DFE2934-EFBD-443E-858D-AE03CA61C026}">
      <dgm:prSet/>
      <dgm:spPr/>
      <dgm:t>
        <a:bodyPr/>
        <a:lstStyle/>
        <a:p>
          <a:endParaRPr lang="en-US" sz="1200">
            <a:solidFill>
              <a:schemeClr val="bg1"/>
            </a:solidFill>
          </a:endParaRPr>
        </a:p>
      </dgm:t>
    </dgm:pt>
    <dgm:pt modelId="{700E864A-0AC9-4F38-BF41-D075431DCD2B}">
      <dgm:prSet phldrT="[Text]" custT="1"/>
      <dgm:spPr>
        <a:ln w="38100">
          <a:solidFill>
            <a:srgbClr val="FF0000"/>
          </a:solidFill>
        </a:ln>
      </dgm:spPr>
      <dgm:t>
        <a:bodyPr/>
        <a:lstStyle/>
        <a:p>
          <a:r>
            <a:rPr lang="en-CA" sz="2000" dirty="0">
              <a:solidFill>
                <a:schemeClr val="bg1"/>
              </a:solidFill>
            </a:rPr>
            <a:t>DEPLOY</a:t>
          </a:r>
          <a:endParaRPr lang="en-US" sz="2000" dirty="0">
            <a:solidFill>
              <a:schemeClr val="bg1"/>
            </a:solidFill>
          </a:endParaRPr>
        </a:p>
      </dgm:t>
    </dgm:pt>
    <dgm:pt modelId="{89CC83CE-4A30-4D61-9342-CD8EC9ED4F98}" type="parTrans" cxnId="{7E31109C-9DF5-4649-848E-AEA562775367}">
      <dgm:prSet/>
      <dgm:spPr/>
      <dgm:t>
        <a:bodyPr/>
        <a:lstStyle/>
        <a:p>
          <a:endParaRPr lang="en-US" sz="1200">
            <a:solidFill>
              <a:schemeClr val="bg1"/>
            </a:solidFill>
          </a:endParaRPr>
        </a:p>
      </dgm:t>
    </dgm:pt>
    <dgm:pt modelId="{9BF200F4-65D2-4FFA-80F5-5E12888CB85E}" type="sibTrans" cxnId="{7E31109C-9DF5-4649-848E-AEA562775367}">
      <dgm:prSet/>
      <dgm:spPr/>
      <dgm:t>
        <a:bodyPr/>
        <a:lstStyle/>
        <a:p>
          <a:endParaRPr lang="en-US" sz="1200">
            <a:solidFill>
              <a:schemeClr val="bg1"/>
            </a:solidFill>
          </a:endParaRPr>
        </a:p>
      </dgm:t>
    </dgm:pt>
    <dgm:pt modelId="{7C9297BC-8016-4B65-892F-F0C33B08BB5A}">
      <dgm:prSet phldrT="[Text]" custT="1"/>
      <dgm:spPr/>
      <dgm:t>
        <a:bodyPr/>
        <a:lstStyle/>
        <a:p>
          <a:r>
            <a:rPr lang="en-CA" sz="1600" dirty="0">
              <a:solidFill>
                <a:schemeClr val="bg1"/>
              </a:solidFill>
            </a:rPr>
            <a:t>Prebuilt available notebooks with state-of-the-art algorithms on AWS marketplace</a:t>
          </a:r>
          <a:endParaRPr lang="en-US" sz="1600" dirty="0">
            <a:solidFill>
              <a:schemeClr val="bg1"/>
            </a:solidFill>
          </a:endParaRPr>
        </a:p>
      </dgm:t>
    </dgm:pt>
    <dgm:pt modelId="{923083A4-09B0-4ADB-8EF9-F650C3FC4CF6}" type="parTrans" cxnId="{11C432BF-81AB-46C3-A8D2-BA8274DACF99}">
      <dgm:prSet/>
      <dgm:spPr/>
      <dgm:t>
        <a:bodyPr/>
        <a:lstStyle/>
        <a:p>
          <a:endParaRPr lang="en-US" sz="1200">
            <a:solidFill>
              <a:schemeClr val="bg1"/>
            </a:solidFill>
          </a:endParaRPr>
        </a:p>
      </dgm:t>
    </dgm:pt>
    <dgm:pt modelId="{70839321-3BE6-4D5E-BEAB-FC6BE4D6FCF0}" type="sibTrans" cxnId="{11C432BF-81AB-46C3-A8D2-BA8274DACF99}">
      <dgm:prSet/>
      <dgm:spPr/>
      <dgm:t>
        <a:bodyPr/>
        <a:lstStyle/>
        <a:p>
          <a:endParaRPr lang="en-US" sz="1200">
            <a:solidFill>
              <a:schemeClr val="bg1"/>
            </a:solidFill>
          </a:endParaRPr>
        </a:p>
      </dgm:t>
    </dgm:pt>
    <dgm:pt modelId="{9A3CE63F-1C7C-45B0-AB26-A964DC8FBBD4}">
      <dgm:prSet phldrT="[Text]" custT="1"/>
      <dgm:spPr/>
      <dgm:t>
        <a:bodyPr/>
        <a:lstStyle/>
        <a:p>
          <a:r>
            <a:rPr lang="en-CA" sz="1600" dirty="0">
              <a:solidFill>
                <a:schemeClr val="bg1"/>
              </a:solidFill>
            </a:rPr>
            <a:t>Hyperparameters optimization for model tuning </a:t>
          </a:r>
          <a:endParaRPr lang="en-US" sz="1600" dirty="0">
            <a:solidFill>
              <a:schemeClr val="bg1"/>
            </a:solidFill>
          </a:endParaRPr>
        </a:p>
      </dgm:t>
    </dgm:pt>
    <dgm:pt modelId="{D96B0A2B-DE70-457B-9915-9E6F569266A4}" type="parTrans" cxnId="{22C07268-A246-45B9-B07A-748E278A7A94}">
      <dgm:prSet/>
      <dgm:spPr/>
      <dgm:t>
        <a:bodyPr/>
        <a:lstStyle/>
        <a:p>
          <a:endParaRPr lang="en-US" sz="1200">
            <a:solidFill>
              <a:schemeClr val="bg1"/>
            </a:solidFill>
          </a:endParaRPr>
        </a:p>
      </dgm:t>
    </dgm:pt>
    <dgm:pt modelId="{BFEE4F86-5F12-4884-B4DF-D7917B8020EF}" type="sibTrans" cxnId="{22C07268-A246-45B9-B07A-748E278A7A94}">
      <dgm:prSet/>
      <dgm:spPr/>
      <dgm:t>
        <a:bodyPr/>
        <a:lstStyle/>
        <a:p>
          <a:endParaRPr lang="en-US" sz="1200">
            <a:solidFill>
              <a:schemeClr val="bg1"/>
            </a:solidFill>
          </a:endParaRPr>
        </a:p>
      </dgm:t>
    </dgm:pt>
    <dgm:pt modelId="{8A9FAF56-FC12-4A34-9D65-EB44E29FBE03}">
      <dgm:prSet phldrT="[Text]" custT="1"/>
      <dgm:spPr/>
      <dgm:t>
        <a:bodyPr/>
        <a:lstStyle/>
        <a:p>
          <a:r>
            <a:rPr lang="en-CA" sz="1600" dirty="0">
              <a:solidFill>
                <a:schemeClr val="bg1"/>
              </a:solidFill>
            </a:rPr>
            <a:t>Train models using EC2 instances (on-demand and spot) </a:t>
          </a:r>
          <a:endParaRPr lang="en-US" sz="1600" dirty="0">
            <a:solidFill>
              <a:schemeClr val="bg1"/>
            </a:solidFill>
          </a:endParaRPr>
        </a:p>
      </dgm:t>
    </dgm:pt>
    <dgm:pt modelId="{7BDE5E74-3C41-48EA-91A2-CAF5BA8FCE3E}" type="parTrans" cxnId="{BE170B2C-9BA2-4336-8821-33F2450F83F0}">
      <dgm:prSet/>
      <dgm:spPr/>
      <dgm:t>
        <a:bodyPr/>
        <a:lstStyle/>
        <a:p>
          <a:endParaRPr lang="en-US" sz="1200">
            <a:solidFill>
              <a:schemeClr val="bg1"/>
            </a:solidFill>
          </a:endParaRPr>
        </a:p>
      </dgm:t>
    </dgm:pt>
    <dgm:pt modelId="{D2EBE35A-0030-447C-8308-6578A20E0E60}" type="sibTrans" cxnId="{BE170B2C-9BA2-4336-8821-33F2450F83F0}">
      <dgm:prSet/>
      <dgm:spPr/>
      <dgm:t>
        <a:bodyPr/>
        <a:lstStyle/>
        <a:p>
          <a:endParaRPr lang="en-US" sz="1200">
            <a:solidFill>
              <a:schemeClr val="bg1"/>
            </a:solidFill>
          </a:endParaRPr>
        </a:p>
      </dgm:t>
    </dgm:pt>
    <dgm:pt modelId="{B24DA9BE-6121-4C75-BC8F-2CD178E7B2F4}">
      <dgm:prSet phldrT="[Text]" custT="1"/>
      <dgm:spPr/>
      <dgm:t>
        <a:bodyPr/>
        <a:lstStyle/>
        <a:p>
          <a:r>
            <a:rPr lang="en-CA" sz="1600" dirty="0">
              <a:solidFill>
                <a:schemeClr val="bg1"/>
              </a:solidFill>
            </a:rPr>
            <a:t>Easily deploy and scale models </a:t>
          </a:r>
          <a:endParaRPr lang="en-US" sz="1600" dirty="0">
            <a:solidFill>
              <a:schemeClr val="bg1"/>
            </a:solidFill>
          </a:endParaRPr>
        </a:p>
      </dgm:t>
    </dgm:pt>
    <dgm:pt modelId="{89BE3C23-EB85-409A-AFDE-225771222FC5}" type="parTrans" cxnId="{0E525701-148F-4CA9-8AB3-53B19033EFED}">
      <dgm:prSet/>
      <dgm:spPr/>
      <dgm:t>
        <a:bodyPr/>
        <a:lstStyle/>
        <a:p>
          <a:endParaRPr lang="en-US" sz="1200">
            <a:solidFill>
              <a:schemeClr val="bg1"/>
            </a:solidFill>
          </a:endParaRPr>
        </a:p>
      </dgm:t>
    </dgm:pt>
    <dgm:pt modelId="{8893C62D-87C5-4A11-A548-42804E71A65A}" type="sibTrans" cxnId="{0E525701-148F-4CA9-8AB3-53B19033EFED}">
      <dgm:prSet/>
      <dgm:spPr/>
      <dgm:t>
        <a:bodyPr/>
        <a:lstStyle/>
        <a:p>
          <a:endParaRPr lang="en-US" sz="1200">
            <a:solidFill>
              <a:schemeClr val="bg1"/>
            </a:solidFill>
          </a:endParaRPr>
        </a:p>
      </dgm:t>
    </dgm:pt>
    <dgm:pt modelId="{886EF3B2-1E49-4D26-9F20-F7BB821F6CE5}">
      <dgm:prSet phldrT="[Text]" custT="1"/>
      <dgm:spPr/>
      <dgm:t>
        <a:bodyPr/>
        <a:lstStyle/>
        <a:p>
          <a:r>
            <a:rPr lang="en-CA" sz="1600" dirty="0">
              <a:solidFill>
                <a:schemeClr val="bg1"/>
              </a:solidFill>
            </a:rPr>
            <a:t>Autoscaling with 75% savings </a:t>
          </a:r>
          <a:endParaRPr lang="en-US" sz="1600" dirty="0">
            <a:solidFill>
              <a:schemeClr val="bg1"/>
            </a:solidFill>
          </a:endParaRPr>
        </a:p>
      </dgm:t>
    </dgm:pt>
    <dgm:pt modelId="{4F0585D7-2160-4BBD-B9C4-0D2B7A7325D0}" type="parTrans" cxnId="{8163C24B-1BF6-49B1-A32C-C35D88DC1D96}">
      <dgm:prSet/>
      <dgm:spPr/>
      <dgm:t>
        <a:bodyPr/>
        <a:lstStyle/>
        <a:p>
          <a:endParaRPr lang="en-US" sz="1200">
            <a:solidFill>
              <a:schemeClr val="bg1"/>
            </a:solidFill>
          </a:endParaRPr>
        </a:p>
      </dgm:t>
    </dgm:pt>
    <dgm:pt modelId="{157D2A62-25B6-4A9B-9E40-9B90F57D1C80}" type="sibTrans" cxnId="{8163C24B-1BF6-49B1-A32C-C35D88DC1D96}">
      <dgm:prSet/>
      <dgm:spPr/>
      <dgm:t>
        <a:bodyPr/>
        <a:lstStyle/>
        <a:p>
          <a:endParaRPr lang="en-US" sz="1200">
            <a:solidFill>
              <a:schemeClr val="bg1"/>
            </a:solidFill>
          </a:endParaRPr>
        </a:p>
      </dgm:t>
    </dgm:pt>
    <dgm:pt modelId="{4A19BDE6-CA14-43C9-BCA0-D3EDB463A516}" type="pres">
      <dgm:prSet presAssocID="{29B84158-F1A9-4524-944B-A5AC4640884C}" presName="linear" presStyleCnt="0">
        <dgm:presLayoutVars>
          <dgm:animLvl val="lvl"/>
          <dgm:resizeHandles val="exact"/>
        </dgm:presLayoutVars>
      </dgm:prSet>
      <dgm:spPr/>
      <dgm:t>
        <a:bodyPr/>
        <a:lstStyle/>
        <a:p>
          <a:endParaRPr lang="en-CA"/>
        </a:p>
      </dgm:t>
    </dgm:pt>
    <dgm:pt modelId="{61C5688C-672A-4D24-899A-6F0990144AC2}" type="pres">
      <dgm:prSet presAssocID="{147AC176-E01E-438E-8392-2B40BF111517}" presName="parentText" presStyleLbl="node1" presStyleIdx="0" presStyleCnt="3">
        <dgm:presLayoutVars>
          <dgm:chMax val="0"/>
          <dgm:bulletEnabled val="1"/>
        </dgm:presLayoutVars>
      </dgm:prSet>
      <dgm:spPr/>
      <dgm:t>
        <a:bodyPr/>
        <a:lstStyle/>
        <a:p>
          <a:endParaRPr lang="en-CA"/>
        </a:p>
      </dgm:t>
    </dgm:pt>
    <dgm:pt modelId="{13EF195D-3B81-4F6A-AEB5-B79901C8CB65}" type="pres">
      <dgm:prSet presAssocID="{147AC176-E01E-438E-8392-2B40BF111517}" presName="childText" presStyleLbl="revTx" presStyleIdx="0" presStyleCnt="3">
        <dgm:presLayoutVars>
          <dgm:bulletEnabled val="1"/>
        </dgm:presLayoutVars>
      </dgm:prSet>
      <dgm:spPr/>
      <dgm:t>
        <a:bodyPr/>
        <a:lstStyle/>
        <a:p>
          <a:endParaRPr lang="en-CA"/>
        </a:p>
      </dgm:t>
    </dgm:pt>
    <dgm:pt modelId="{5B79D348-7811-4644-A692-3AC0AB92B99C}" type="pres">
      <dgm:prSet presAssocID="{5A630E82-01C2-4857-8413-8BFE0A2AB1BC}" presName="parentText" presStyleLbl="node1" presStyleIdx="1" presStyleCnt="3">
        <dgm:presLayoutVars>
          <dgm:chMax val="0"/>
          <dgm:bulletEnabled val="1"/>
        </dgm:presLayoutVars>
      </dgm:prSet>
      <dgm:spPr/>
      <dgm:t>
        <a:bodyPr/>
        <a:lstStyle/>
        <a:p>
          <a:endParaRPr lang="en-CA"/>
        </a:p>
      </dgm:t>
    </dgm:pt>
    <dgm:pt modelId="{7AC6DC9A-213F-4B13-9DE3-3CCBD982C45D}" type="pres">
      <dgm:prSet presAssocID="{5A630E82-01C2-4857-8413-8BFE0A2AB1BC}" presName="childText" presStyleLbl="revTx" presStyleIdx="1" presStyleCnt="3">
        <dgm:presLayoutVars>
          <dgm:bulletEnabled val="1"/>
        </dgm:presLayoutVars>
      </dgm:prSet>
      <dgm:spPr/>
      <dgm:t>
        <a:bodyPr/>
        <a:lstStyle/>
        <a:p>
          <a:endParaRPr lang="en-CA"/>
        </a:p>
      </dgm:t>
    </dgm:pt>
    <dgm:pt modelId="{2257888D-2F5D-4CD7-8537-99915DE0CE61}" type="pres">
      <dgm:prSet presAssocID="{700E864A-0AC9-4F38-BF41-D075431DCD2B}" presName="parentText" presStyleLbl="node1" presStyleIdx="2" presStyleCnt="3">
        <dgm:presLayoutVars>
          <dgm:chMax val="0"/>
          <dgm:bulletEnabled val="1"/>
        </dgm:presLayoutVars>
      </dgm:prSet>
      <dgm:spPr/>
      <dgm:t>
        <a:bodyPr/>
        <a:lstStyle/>
        <a:p>
          <a:endParaRPr lang="en-CA"/>
        </a:p>
      </dgm:t>
    </dgm:pt>
    <dgm:pt modelId="{BF0CC6E9-1CEA-4D42-BB7C-388561B1357D}" type="pres">
      <dgm:prSet presAssocID="{700E864A-0AC9-4F38-BF41-D075431DCD2B}" presName="childText" presStyleLbl="revTx" presStyleIdx="2" presStyleCnt="3">
        <dgm:presLayoutVars>
          <dgm:bulletEnabled val="1"/>
        </dgm:presLayoutVars>
      </dgm:prSet>
      <dgm:spPr/>
      <dgm:t>
        <a:bodyPr/>
        <a:lstStyle/>
        <a:p>
          <a:endParaRPr lang="en-CA"/>
        </a:p>
      </dgm:t>
    </dgm:pt>
  </dgm:ptLst>
  <dgm:cxnLst>
    <dgm:cxn modelId="{0E525701-148F-4CA9-8AB3-53B19033EFED}" srcId="{700E864A-0AC9-4F38-BF41-D075431DCD2B}" destId="{B24DA9BE-6121-4C75-BC8F-2CD178E7B2F4}" srcOrd="0" destOrd="0" parTransId="{89BE3C23-EB85-409A-AFDE-225771222FC5}" sibTransId="{8893C62D-87C5-4A11-A548-42804E71A65A}"/>
    <dgm:cxn modelId="{7E31109C-9DF5-4649-848E-AEA562775367}" srcId="{29B84158-F1A9-4524-944B-A5AC4640884C}" destId="{700E864A-0AC9-4F38-BF41-D075431DCD2B}" srcOrd="2" destOrd="0" parTransId="{89CC83CE-4A30-4D61-9342-CD8EC9ED4F98}" sibTransId="{9BF200F4-65D2-4FFA-80F5-5E12888CB85E}"/>
    <dgm:cxn modelId="{C00DF3D7-9E2D-47C8-B70F-ECD616B72152}" type="presOf" srcId="{5A630E82-01C2-4857-8413-8BFE0A2AB1BC}" destId="{5B79D348-7811-4644-A692-3AC0AB92B99C}" srcOrd="0" destOrd="0" presId="urn:microsoft.com/office/officeart/2005/8/layout/vList2"/>
    <dgm:cxn modelId="{11C432BF-81AB-46C3-A8D2-BA8274DACF99}" srcId="{147AC176-E01E-438E-8392-2B40BF111517}" destId="{7C9297BC-8016-4B65-892F-F0C33B08BB5A}" srcOrd="1" destOrd="0" parTransId="{923083A4-09B0-4ADB-8EF9-F650C3FC4CF6}" sibTransId="{70839321-3BE6-4D5E-BEAB-FC6BE4D6FCF0}"/>
    <dgm:cxn modelId="{BE170B2C-9BA2-4336-8821-33F2450F83F0}" srcId="{5A630E82-01C2-4857-8413-8BFE0A2AB1BC}" destId="{8A9FAF56-FC12-4A34-9D65-EB44E29FBE03}" srcOrd="0" destOrd="0" parTransId="{7BDE5E74-3C41-48EA-91A2-CAF5BA8FCE3E}" sibTransId="{D2EBE35A-0030-447C-8308-6578A20E0E60}"/>
    <dgm:cxn modelId="{AFABB2B7-C238-4343-AFDB-5243CE4FC623}" type="presOf" srcId="{7C9297BC-8016-4B65-892F-F0C33B08BB5A}" destId="{13EF195D-3B81-4F6A-AEB5-B79901C8CB65}" srcOrd="0" destOrd="1" presId="urn:microsoft.com/office/officeart/2005/8/layout/vList2"/>
    <dgm:cxn modelId="{DFF9D673-B5A9-438C-AC33-92E7F9C9FCF7}" type="presOf" srcId="{8A9FAF56-FC12-4A34-9D65-EB44E29FBE03}" destId="{7AC6DC9A-213F-4B13-9DE3-3CCBD982C45D}" srcOrd="0" destOrd="0" presId="urn:microsoft.com/office/officeart/2005/8/layout/vList2"/>
    <dgm:cxn modelId="{188EBC69-1FFA-442B-9532-772A84B3E2D9}" type="presOf" srcId="{9A3CE63F-1C7C-45B0-AB26-A964DC8FBBD4}" destId="{7AC6DC9A-213F-4B13-9DE3-3CCBD982C45D}" srcOrd="0" destOrd="2" presId="urn:microsoft.com/office/officeart/2005/8/layout/vList2"/>
    <dgm:cxn modelId="{0B748C8A-25E6-4AD7-B0C9-30E007EA4CC0}" type="presOf" srcId="{886EF3B2-1E49-4D26-9F20-F7BB821F6CE5}" destId="{BF0CC6E9-1CEA-4D42-BB7C-388561B1357D}" srcOrd="0" destOrd="1" presId="urn:microsoft.com/office/officeart/2005/8/layout/vList2"/>
    <dgm:cxn modelId="{4C7A05C1-E2B3-4962-A66F-6D24049FC650}" type="presOf" srcId="{29B84158-F1A9-4524-944B-A5AC4640884C}" destId="{4A19BDE6-CA14-43C9-BCA0-D3EDB463A516}" srcOrd="0" destOrd="0" presId="urn:microsoft.com/office/officeart/2005/8/layout/vList2"/>
    <dgm:cxn modelId="{298A0C26-0D29-4109-8BA4-D9A1D7D1C10D}" srcId="{29B84158-F1A9-4524-944B-A5AC4640884C}" destId="{5A630E82-01C2-4857-8413-8BFE0A2AB1BC}" srcOrd="1" destOrd="0" parTransId="{C0E88381-92FD-43D6-8205-79DAFCFE05FF}" sibTransId="{CDACD16F-1538-4DB0-A363-139660A2FCDC}"/>
    <dgm:cxn modelId="{6B931578-32B4-497A-99BA-DCB04551A193}" type="presOf" srcId="{700E864A-0AC9-4F38-BF41-D075431DCD2B}" destId="{2257888D-2F5D-4CD7-8537-99915DE0CE61}" srcOrd="0" destOrd="0" presId="urn:microsoft.com/office/officeart/2005/8/layout/vList2"/>
    <dgm:cxn modelId="{3DFE2934-EFBD-443E-858D-AE03CA61C026}" srcId="{5A630E82-01C2-4857-8413-8BFE0A2AB1BC}" destId="{83AFD4F8-1CE7-4F9E-9106-9A28D58EEE27}" srcOrd="1" destOrd="0" parTransId="{8DF3853B-22DF-4F68-B80B-426EC2B2C6C8}" sibTransId="{F93131F0-9EEF-42B7-B473-60A2B92C02AD}"/>
    <dgm:cxn modelId="{22C07268-A246-45B9-B07A-748E278A7A94}" srcId="{5A630E82-01C2-4857-8413-8BFE0A2AB1BC}" destId="{9A3CE63F-1C7C-45B0-AB26-A964DC8FBBD4}" srcOrd="2" destOrd="0" parTransId="{D96B0A2B-DE70-457B-9915-9E6F569266A4}" sibTransId="{BFEE4F86-5F12-4884-B4DF-D7917B8020EF}"/>
    <dgm:cxn modelId="{2EA0F7A6-6C8F-4C84-A752-793CFC25B11E}" srcId="{29B84158-F1A9-4524-944B-A5AC4640884C}" destId="{147AC176-E01E-438E-8392-2B40BF111517}" srcOrd="0" destOrd="0" parTransId="{20E9DC0B-F832-4180-A88D-01A5D23991E7}" sibTransId="{0E458FEE-A04F-40D4-854C-8DE20407A069}"/>
    <dgm:cxn modelId="{BDC54E07-35D0-4931-B008-4FCB463897F1}" type="presOf" srcId="{B24DA9BE-6121-4C75-BC8F-2CD178E7B2F4}" destId="{BF0CC6E9-1CEA-4D42-BB7C-388561B1357D}" srcOrd="0" destOrd="0" presId="urn:microsoft.com/office/officeart/2005/8/layout/vList2"/>
    <dgm:cxn modelId="{06EFC3C9-16D1-428A-A824-68174E8EAC67}" type="presOf" srcId="{147AC176-E01E-438E-8392-2B40BF111517}" destId="{61C5688C-672A-4D24-899A-6F0990144AC2}" srcOrd="0" destOrd="0" presId="urn:microsoft.com/office/officeart/2005/8/layout/vList2"/>
    <dgm:cxn modelId="{FB71B086-D289-48B4-B31C-D75268A7DAB0}" srcId="{147AC176-E01E-438E-8392-2B40BF111517}" destId="{21172578-6877-4FE2-9330-8E86345C45ED}" srcOrd="0" destOrd="0" parTransId="{9B03DA13-D38A-4F9E-B3DD-AE2D67C45AC2}" sibTransId="{E57DD43F-D84D-45DF-8951-B8877B6BEABA}"/>
    <dgm:cxn modelId="{BA372D13-8BD0-4A6D-B4B9-3D80CE72593B}" type="presOf" srcId="{21172578-6877-4FE2-9330-8E86345C45ED}" destId="{13EF195D-3B81-4F6A-AEB5-B79901C8CB65}" srcOrd="0" destOrd="0" presId="urn:microsoft.com/office/officeart/2005/8/layout/vList2"/>
    <dgm:cxn modelId="{8163C24B-1BF6-49B1-A32C-C35D88DC1D96}" srcId="{700E864A-0AC9-4F38-BF41-D075431DCD2B}" destId="{886EF3B2-1E49-4D26-9F20-F7BB821F6CE5}" srcOrd="1" destOrd="0" parTransId="{4F0585D7-2160-4BBD-B9C4-0D2B7A7325D0}" sibTransId="{157D2A62-25B6-4A9B-9E40-9B90F57D1C80}"/>
    <dgm:cxn modelId="{689FCA53-B26C-46B8-BA53-F8827CDA8BD5}" type="presOf" srcId="{83AFD4F8-1CE7-4F9E-9106-9A28D58EEE27}" destId="{7AC6DC9A-213F-4B13-9DE3-3CCBD982C45D}" srcOrd="0" destOrd="1" presId="urn:microsoft.com/office/officeart/2005/8/layout/vList2"/>
    <dgm:cxn modelId="{30960917-9D09-46CF-888D-F915C046F8DA}" type="presParOf" srcId="{4A19BDE6-CA14-43C9-BCA0-D3EDB463A516}" destId="{61C5688C-672A-4D24-899A-6F0990144AC2}" srcOrd="0" destOrd="0" presId="urn:microsoft.com/office/officeart/2005/8/layout/vList2"/>
    <dgm:cxn modelId="{167308AF-1FBB-40B0-AD63-8836EEC67C1D}" type="presParOf" srcId="{4A19BDE6-CA14-43C9-BCA0-D3EDB463A516}" destId="{13EF195D-3B81-4F6A-AEB5-B79901C8CB65}" srcOrd="1" destOrd="0" presId="urn:microsoft.com/office/officeart/2005/8/layout/vList2"/>
    <dgm:cxn modelId="{15072F92-9919-4291-B333-0829EB884677}" type="presParOf" srcId="{4A19BDE6-CA14-43C9-BCA0-D3EDB463A516}" destId="{5B79D348-7811-4644-A692-3AC0AB92B99C}" srcOrd="2" destOrd="0" presId="urn:microsoft.com/office/officeart/2005/8/layout/vList2"/>
    <dgm:cxn modelId="{5D51C79B-B246-48B0-94D8-5C7F0250C427}" type="presParOf" srcId="{4A19BDE6-CA14-43C9-BCA0-D3EDB463A516}" destId="{7AC6DC9A-213F-4B13-9DE3-3CCBD982C45D}" srcOrd="3" destOrd="0" presId="urn:microsoft.com/office/officeart/2005/8/layout/vList2"/>
    <dgm:cxn modelId="{FBDD0713-8553-431B-B176-BA2D9E90DE8B}" type="presParOf" srcId="{4A19BDE6-CA14-43C9-BCA0-D3EDB463A516}" destId="{2257888D-2F5D-4CD7-8537-99915DE0CE61}" srcOrd="4" destOrd="0" presId="urn:microsoft.com/office/officeart/2005/8/layout/vList2"/>
    <dgm:cxn modelId="{A285F15A-4E7F-4F80-B676-4C691A08856C}" type="presParOf" srcId="{4A19BDE6-CA14-43C9-BCA0-D3EDB463A516}" destId="{BF0CC6E9-1CEA-4D42-BB7C-388561B1357D}"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BA394-DB8F-44FB-B840-8134336F26D7}">
      <dsp:nvSpPr>
        <dsp:cNvPr id="0" name=""/>
        <dsp:cNvSpPr/>
      </dsp:nvSpPr>
      <dsp:spPr>
        <a:xfrm>
          <a:off x="0" y="18237"/>
          <a:ext cx="11327999" cy="6347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GB" sz="1600" b="1" u="none" kern="1200" dirty="0" smtClean="0">
              <a:solidFill>
                <a:schemeClr val="bg1"/>
              </a:solidFill>
            </a:rPr>
            <a:t>CLUSTERING-TYPE PROBLEMS: “WHICH GROUP OF MY CUSTOMERS SHOULD I TARGET FOR MY NEW MARKETING AD CAMPAIGN TO MAXIMIZE CONVERSION RATE?”</a:t>
          </a:r>
          <a:endParaRPr lang="en-CA" sz="1600" u="none" kern="1200" dirty="0">
            <a:solidFill>
              <a:schemeClr val="bg1"/>
            </a:solidFill>
          </a:endParaRPr>
        </a:p>
      </dsp:txBody>
      <dsp:txXfrm>
        <a:off x="30985" y="49222"/>
        <a:ext cx="11266029" cy="572754"/>
      </dsp:txXfrm>
    </dsp:sp>
    <dsp:sp modelId="{B032F260-E9A5-40BB-B657-0D5E323E363A}">
      <dsp:nvSpPr>
        <dsp:cNvPr id="0" name=""/>
        <dsp:cNvSpPr/>
      </dsp:nvSpPr>
      <dsp:spPr>
        <a:xfrm>
          <a:off x="0" y="652962"/>
          <a:ext cx="1132799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66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smtClean="0">
              <a:solidFill>
                <a:schemeClr val="bg1"/>
              </a:solidFill>
            </a:rPr>
            <a:t> AI can help solve clustering-type problems that are crucial in performing marketing segmentation. Clustering works by trying to group customers based on their features.</a:t>
          </a:r>
          <a:endParaRPr lang="en-US" sz="1400" kern="1200" dirty="0">
            <a:solidFill>
              <a:schemeClr val="bg1"/>
            </a:solidFill>
          </a:endParaRPr>
        </a:p>
      </dsp:txBody>
      <dsp:txXfrm>
        <a:off x="0" y="652962"/>
        <a:ext cx="11327999" cy="513360"/>
      </dsp:txXfrm>
    </dsp:sp>
    <dsp:sp modelId="{050E5630-92CF-4307-BB48-A5691122CFB9}">
      <dsp:nvSpPr>
        <dsp:cNvPr id="0" name=""/>
        <dsp:cNvSpPr/>
      </dsp:nvSpPr>
      <dsp:spPr>
        <a:xfrm>
          <a:off x="0" y="1166322"/>
          <a:ext cx="11327999" cy="6347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GB" sz="1600" b="1" u="none" kern="1200" dirty="0" smtClean="0">
              <a:solidFill>
                <a:schemeClr val="bg1"/>
              </a:solidFill>
            </a:rPr>
            <a:t>RECOMMENDATION-TYPE PROBLEMS: “WHICH PRODUCT SHOULD I RECOMMEND TO MY CUSTOMERS TO MAXIMIZE REVENUE?”</a:t>
          </a:r>
          <a:endParaRPr lang="en-US" sz="1600" u="none" kern="1200" dirty="0">
            <a:solidFill>
              <a:schemeClr val="bg1"/>
            </a:solidFill>
          </a:endParaRPr>
        </a:p>
      </dsp:txBody>
      <dsp:txXfrm>
        <a:off x="30985" y="1197307"/>
        <a:ext cx="11266029" cy="572754"/>
      </dsp:txXfrm>
    </dsp:sp>
    <dsp:sp modelId="{609EC744-E8CD-4092-86BB-36086D3837EE}">
      <dsp:nvSpPr>
        <dsp:cNvPr id="0" name=""/>
        <dsp:cNvSpPr/>
      </dsp:nvSpPr>
      <dsp:spPr>
        <a:xfrm>
          <a:off x="0" y="1801047"/>
          <a:ext cx="1132799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66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smtClean="0">
              <a:solidFill>
                <a:schemeClr val="bg1"/>
              </a:solidFill>
            </a:rPr>
            <a:t> AI can help solve recommendation-type problems by collaboratively studying customer historical behavioural data. These algorithms are called recommender systems, which you might notice while using such as Netflix or Amazon.</a:t>
          </a:r>
          <a:endParaRPr lang="en-US" sz="1400" kern="1200" dirty="0">
            <a:solidFill>
              <a:schemeClr val="bg1"/>
            </a:solidFill>
          </a:endParaRPr>
        </a:p>
      </dsp:txBody>
      <dsp:txXfrm>
        <a:off x="0" y="1801047"/>
        <a:ext cx="11327999" cy="513360"/>
      </dsp:txXfrm>
    </dsp:sp>
    <dsp:sp modelId="{27AD09F5-6ABE-4CE8-A6BC-E6672BC46D17}">
      <dsp:nvSpPr>
        <dsp:cNvPr id="0" name=""/>
        <dsp:cNvSpPr/>
      </dsp:nvSpPr>
      <dsp:spPr>
        <a:xfrm>
          <a:off x="0" y="2314407"/>
          <a:ext cx="11327999" cy="6347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GB" sz="1600" b="1" i="0" u="none" kern="1200" dirty="0" smtClean="0">
              <a:solidFill>
                <a:schemeClr val="bg1"/>
              </a:solidFill>
            </a:rPr>
            <a:t>CLASSIFICATION-TYPE PROBLEMS: “ARE MY CUSTOMERS HAPPY OR NOT?”</a:t>
          </a:r>
          <a:endParaRPr lang="en-US" sz="1600" i="0" u="none" kern="1200" dirty="0">
            <a:solidFill>
              <a:schemeClr val="bg1"/>
            </a:solidFill>
          </a:endParaRPr>
        </a:p>
      </dsp:txBody>
      <dsp:txXfrm>
        <a:off x="30985" y="2345392"/>
        <a:ext cx="11266029" cy="572754"/>
      </dsp:txXfrm>
    </dsp:sp>
    <dsp:sp modelId="{8D9BD169-2CA7-4DD5-84B2-34952E199E91}">
      <dsp:nvSpPr>
        <dsp:cNvPr id="0" name=""/>
        <dsp:cNvSpPr/>
      </dsp:nvSpPr>
      <dsp:spPr>
        <a:xfrm>
          <a:off x="0" y="2949132"/>
          <a:ext cx="1132799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66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smtClean="0">
              <a:solidFill>
                <a:schemeClr val="bg1"/>
              </a:solidFill>
            </a:rPr>
            <a:t>As a data scientist, you can leverage data science to solve classification type problems. The answer to these problems can generally belong to two or more categories. </a:t>
          </a:r>
          <a:endParaRPr lang="en-US" sz="1400" kern="1200" dirty="0">
            <a:solidFill>
              <a:schemeClr val="bg1"/>
            </a:solidFill>
          </a:endParaRPr>
        </a:p>
      </dsp:txBody>
      <dsp:txXfrm>
        <a:off x="0" y="2949132"/>
        <a:ext cx="11327999" cy="513360"/>
      </dsp:txXfrm>
    </dsp:sp>
    <dsp:sp modelId="{F941E140-DE8E-4E43-B981-285D9CD0DE47}">
      <dsp:nvSpPr>
        <dsp:cNvPr id="0" name=""/>
        <dsp:cNvSpPr/>
      </dsp:nvSpPr>
      <dsp:spPr>
        <a:xfrm>
          <a:off x="0" y="3462492"/>
          <a:ext cx="11327999" cy="6347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GB" sz="1600" b="1" u="none" kern="1200" dirty="0" smtClean="0">
              <a:solidFill>
                <a:schemeClr val="bg1"/>
              </a:solidFill>
            </a:rPr>
            <a:t>REGRESSION-TYPE PROBLEMS: “HOW MUCH SHOULD I PAY MY NEWLY HIRED EMPLOYEE?”</a:t>
          </a:r>
          <a:endParaRPr lang="en-US" sz="1600" u="none" kern="1200" dirty="0">
            <a:solidFill>
              <a:schemeClr val="bg1"/>
            </a:solidFill>
          </a:endParaRPr>
        </a:p>
      </dsp:txBody>
      <dsp:txXfrm>
        <a:off x="30985" y="3493477"/>
        <a:ext cx="11266029" cy="572754"/>
      </dsp:txXfrm>
    </dsp:sp>
    <dsp:sp modelId="{617F0B24-CAF2-487F-AC3B-1E56FA084EE9}">
      <dsp:nvSpPr>
        <dsp:cNvPr id="0" name=""/>
        <dsp:cNvSpPr/>
      </dsp:nvSpPr>
      <dsp:spPr>
        <a:xfrm>
          <a:off x="0" y="4097217"/>
          <a:ext cx="1132799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66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smtClean="0">
              <a:solidFill>
                <a:schemeClr val="bg1"/>
              </a:solidFill>
            </a:rPr>
            <a:t>This is a regression-type problem where we attempt to predict a continuous output (salary) that does not necessarily belong to a group or category.</a:t>
          </a:r>
          <a:endParaRPr lang="en-US" sz="1400" kern="1200" dirty="0">
            <a:solidFill>
              <a:schemeClr val="bg1"/>
            </a:solidFill>
          </a:endParaRPr>
        </a:p>
      </dsp:txBody>
      <dsp:txXfrm>
        <a:off x="0" y="4097217"/>
        <a:ext cx="11327999" cy="513360"/>
      </dsp:txXfrm>
    </dsp:sp>
    <dsp:sp modelId="{A8878E09-3266-4F5D-BB0B-E40F8FDB4B02}">
      <dsp:nvSpPr>
        <dsp:cNvPr id="0" name=""/>
        <dsp:cNvSpPr/>
      </dsp:nvSpPr>
      <dsp:spPr>
        <a:xfrm>
          <a:off x="0" y="4610577"/>
          <a:ext cx="11327999" cy="6347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GB" sz="1600" b="1" u="none" kern="1200" dirty="0" smtClean="0">
              <a:solidFill>
                <a:schemeClr val="bg1"/>
              </a:solidFill>
            </a:rPr>
            <a:t>TIME-SERIES FORECASTING PROBLEMS: “HOW MUCH REVENUE WILL MY BUSINESS GENERATE NEXT MONTH?”</a:t>
          </a:r>
          <a:endParaRPr lang="en-US" sz="1600" u="none" kern="1200" dirty="0">
            <a:solidFill>
              <a:schemeClr val="bg1"/>
            </a:solidFill>
          </a:endParaRPr>
        </a:p>
      </dsp:txBody>
      <dsp:txXfrm>
        <a:off x="30985" y="4641562"/>
        <a:ext cx="11266029" cy="572754"/>
      </dsp:txXfrm>
    </dsp:sp>
    <dsp:sp modelId="{A053E065-EDE2-45D2-9854-FA59FDF9A6FF}">
      <dsp:nvSpPr>
        <dsp:cNvPr id="0" name=""/>
        <dsp:cNvSpPr/>
      </dsp:nvSpPr>
      <dsp:spPr>
        <a:xfrm>
          <a:off x="0" y="5245302"/>
          <a:ext cx="1132799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66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GB" sz="1400" kern="1200" dirty="0" smtClean="0">
              <a:solidFill>
                <a:schemeClr val="bg1"/>
              </a:solidFill>
            </a:rPr>
            <a:t>This is a time series forecasting problem in which we attempt to predict the future based on past historical data.</a:t>
          </a:r>
          <a:endParaRPr lang="en-US" sz="1400" kern="1200" dirty="0">
            <a:solidFill>
              <a:schemeClr val="bg1"/>
            </a:solidFill>
          </a:endParaRPr>
        </a:p>
      </dsp:txBody>
      <dsp:txXfrm>
        <a:off x="0" y="5245302"/>
        <a:ext cx="11327999" cy="513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1642E-AB94-423D-BEEE-276EE3114F37}">
      <dsp:nvSpPr>
        <dsp:cNvPr id="0" name=""/>
        <dsp:cNvSpPr/>
      </dsp:nvSpPr>
      <dsp:spPr>
        <a:xfrm>
          <a:off x="1731521" y="553085"/>
          <a:ext cx="4551680" cy="4551680"/>
        </a:xfrm>
        <a:prstGeom prst="pie">
          <a:avLst>
            <a:gd name="adj1" fmla="val 16200000"/>
            <a:gd name="adj2" fmla="val 19285716"/>
          </a:avLst>
        </a:prstGeom>
        <a:solidFill>
          <a:schemeClr val="accent1">
            <a:shade val="50000"/>
            <a:hueOff val="0"/>
            <a:satOff val="0"/>
            <a:lumOff val="0"/>
            <a:alphaOff val="0"/>
          </a:schemeClr>
        </a:solidFill>
        <a:ln w="57150">
          <a:solidFill>
            <a:srgbClr val="FF0000"/>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buFont typeface="Arial" panose="020B0604020202020204" pitchFamily="34" charset="0"/>
            <a:buNone/>
          </a:pPr>
          <a:r>
            <a:rPr lang="en-CA" sz="1600" b="1" kern="1200" dirty="0"/>
            <a:t>Compute</a:t>
          </a:r>
          <a:endParaRPr lang="en-US" sz="1600" b="1" kern="1200" dirty="0"/>
        </a:p>
      </dsp:txBody>
      <dsp:txXfrm>
        <a:off x="4052336" y="986578"/>
        <a:ext cx="1246293" cy="785706"/>
      </dsp:txXfrm>
    </dsp:sp>
    <dsp:sp modelId="{F4072578-93B8-4C79-99BC-A30E74402335}">
      <dsp:nvSpPr>
        <dsp:cNvPr id="0" name=""/>
        <dsp:cNvSpPr/>
      </dsp:nvSpPr>
      <dsp:spPr>
        <a:xfrm>
          <a:off x="1729367" y="555413"/>
          <a:ext cx="4551680" cy="4551680"/>
        </a:xfrm>
        <a:prstGeom prst="pie">
          <a:avLst>
            <a:gd name="adj1" fmla="val 19285716"/>
            <a:gd name="adj2" fmla="val 771428"/>
          </a:avLst>
        </a:prstGeom>
        <a:solidFill>
          <a:schemeClr val="accent1">
            <a:shade val="50000"/>
            <a:hueOff val="114998"/>
            <a:satOff val="-2801"/>
            <a:lumOff val="12256"/>
            <a:alphaOff val="0"/>
          </a:schemeClr>
        </a:solidFill>
        <a:ln w="57150">
          <a:solidFill>
            <a:srgbClr val="FF0000"/>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a:t>Storage</a:t>
          </a:r>
          <a:endParaRPr lang="en-CA" sz="1600" b="1" kern="1200" dirty="0"/>
        </a:p>
      </dsp:txBody>
      <dsp:txXfrm>
        <a:off x="4845100" y="2181013"/>
        <a:ext cx="1322154" cy="839893"/>
      </dsp:txXfrm>
    </dsp:sp>
    <dsp:sp modelId="{4A7D7910-2C22-4F1E-9A11-6339D74CE89F}">
      <dsp:nvSpPr>
        <dsp:cNvPr id="0" name=""/>
        <dsp:cNvSpPr/>
      </dsp:nvSpPr>
      <dsp:spPr>
        <a:xfrm>
          <a:off x="1729367" y="555413"/>
          <a:ext cx="4551680" cy="4551680"/>
        </a:xfrm>
        <a:prstGeom prst="pie">
          <a:avLst>
            <a:gd name="adj1" fmla="val 771428"/>
            <a:gd name="adj2" fmla="val 3857143"/>
          </a:avLst>
        </a:prstGeom>
        <a:solidFill>
          <a:schemeClr val="accent1">
            <a:shade val="50000"/>
            <a:hueOff val="229996"/>
            <a:satOff val="-5601"/>
            <a:lumOff val="24512"/>
            <a:alphaOff val="0"/>
          </a:schemeClr>
        </a:solidFill>
        <a:ln w="57150">
          <a:solidFill>
            <a:srgbClr val="FF0000"/>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a:t>Databases </a:t>
          </a:r>
          <a:endParaRPr lang="en-CA" sz="1600" b="1" kern="1200" dirty="0"/>
        </a:p>
      </dsp:txBody>
      <dsp:txXfrm>
        <a:off x="4655447" y="3264746"/>
        <a:ext cx="1192106" cy="866986"/>
      </dsp:txXfrm>
    </dsp:sp>
    <dsp:sp modelId="{A733A52A-AD38-4D39-B3EE-466CB89999BF}">
      <dsp:nvSpPr>
        <dsp:cNvPr id="0" name=""/>
        <dsp:cNvSpPr/>
      </dsp:nvSpPr>
      <dsp:spPr>
        <a:xfrm>
          <a:off x="1729367" y="555413"/>
          <a:ext cx="4551680" cy="4551680"/>
        </a:xfrm>
        <a:prstGeom prst="pie">
          <a:avLst>
            <a:gd name="adj1" fmla="val 3857226"/>
            <a:gd name="adj2" fmla="val 6942858"/>
          </a:avLst>
        </a:prstGeom>
        <a:solidFill>
          <a:schemeClr val="accent1">
            <a:shade val="50000"/>
            <a:hueOff val="344994"/>
            <a:satOff val="-8402"/>
            <a:lumOff val="36768"/>
            <a:alphaOff val="0"/>
          </a:schemeClr>
        </a:solidFill>
        <a:ln w="57150">
          <a:solidFill>
            <a:srgbClr val="FF0000"/>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a:t>Networking </a:t>
          </a:r>
          <a:endParaRPr lang="en-CA" sz="1600" b="1" kern="1200" dirty="0"/>
        </a:p>
      </dsp:txBody>
      <dsp:txXfrm>
        <a:off x="3395607" y="4131733"/>
        <a:ext cx="1219200" cy="866986"/>
      </dsp:txXfrm>
    </dsp:sp>
    <dsp:sp modelId="{EE788581-8AFC-4790-9515-6C32AB5C03C8}">
      <dsp:nvSpPr>
        <dsp:cNvPr id="0" name=""/>
        <dsp:cNvSpPr/>
      </dsp:nvSpPr>
      <dsp:spPr>
        <a:xfrm>
          <a:off x="1729367" y="555413"/>
          <a:ext cx="4551680" cy="4551680"/>
        </a:xfrm>
        <a:prstGeom prst="pie">
          <a:avLst>
            <a:gd name="adj1" fmla="val 6942858"/>
            <a:gd name="adj2" fmla="val 10028574"/>
          </a:avLst>
        </a:prstGeom>
        <a:solidFill>
          <a:schemeClr val="accent1">
            <a:shade val="50000"/>
            <a:hueOff val="344994"/>
            <a:satOff val="-8402"/>
            <a:lumOff val="36768"/>
            <a:alphaOff val="0"/>
          </a:schemeClr>
        </a:solidFill>
        <a:ln w="57150">
          <a:solidFill>
            <a:srgbClr val="FF0000"/>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a:t>Analytics </a:t>
          </a:r>
          <a:endParaRPr lang="en-CA" sz="1600" b="1" kern="1200" dirty="0"/>
        </a:p>
      </dsp:txBody>
      <dsp:txXfrm>
        <a:off x="2162860" y="3264746"/>
        <a:ext cx="1192106" cy="866986"/>
      </dsp:txXfrm>
    </dsp:sp>
    <dsp:sp modelId="{FFEC7A1B-B185-4CB9-B16D-890E90E18F77}">
      <dsp:nvSpPr>
        <dsp:cNvPr id="0" name=""/>
        <dsp:cNvSpPr/>
      </dsp:nvSpPr>
      <dsp:spPr>
        <a:xfrm>
          <a:off x="1729367" y="555413"/>
          <a:ext cx="4551680" cy="4551680"/>
        </a:xfrm>
        <a:prstGeom prst="pie">
          <a:avLst>
            <a:gd name="adj1" fmla="val 10028574"/>
            <a:gd name="adj2" fmla="val 13114284"/>
          </a:avLst>
        </a:prstGeom>
        <a:solidFill>
          <a:schemeClr val="accent1">
            <a:shade val="50000"/>
            <a:hueOff val="229996"/>
            <a:satOff val="-5601"/>
            <a:lumOff val="24512"/>
            <a:alphaOff val="0"/>
          </a:schemeClr>
        </a:solidFill>
        <a:ln w="57150">
          <a:solidFill>
            <a:srgbClr val="FF0000"/>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a:t>Machine learning &amp; Artificial intelligence (AI)</a:t>
          </a:r>
          <a:endParaRPr lang="en-CA" sz="1600" b="1" kern="1200" dirty="0"/>
        </a:p>
      </dsp:txBody>
      <dsp:txXfrm>
        <a:off x="1843159" y="2181013"/>
        <a:ext cx="1322154" cy="839893"/>
      </dsp:txXfrm>
    </dsp:sp>
    <dsp:sp modelId="{3D64F972-1F83-431B-8700-56260E70E517}">
      <dsp:nvSpPr>
        <dsp:cNvPr id="0" name=""/>
        <dsp:cNvSpPr/>
      </dsp:nvSpPr>
      <dsp:spPr>
        <a:xfrm>
          <a:off x="1729367" y="555413"/>
          <a:ext cx="4551680" cy="4551680"/>
        </a:xfrm>
        <a:prstGeom prst="pie">
          <a:avLst>
            <a:gd name="adj1" fmla="val 13114284"/>
            <a:gd name="adj2" fmla="val 16200000"/>
          </a:avLst>
        </a:prstGeom>
        <a:solidFill>
          <a:schemeClr val="accent1">
            <a:shade val="50000"/>
            <a:hueOff val="114998"/>
            <a:satOff val="-2801"/>
            <a:lumOff val="12256"/>
            <a:alphaOff val="0"/>
          </a:schemeClr>
        </a:solidFill>
        <a:ln w="57150">
          <a:solidFill>
            <a:srgbClr val="FF0000"/>
          </a:solid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CA" sz="1600" b="1" kern="1200" dirty="0"/>
            <a:t>Internet of Things (IoT)</a:t>
          </a:r>
        </a:p>
      </dsp:txBody>
      <dsp:txXfrm>
        <a:off x="2715564" y="988906"/>
        <a:ext cx="1246293" cy="785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5688C-672A-4D24-899A-6F0990144AC2}">
      <dsp:nvSpPr>
        <dsp:cNvPr id="0" name=""/>
        <dsp:cNvSpPr/>
      </dsp:nvSpPr>
      <dsp:spPr>
        <a:xfrm>
          <a:off x="0" y="18319"/>
          <a:ext cx="5569747" cy="655200"/>
        </a:xfrm>
        <a:prstGeom prst="roundRect">
          <a:avLst/>
        </a:prstGeom>
        <a:solidFill>
          <a:schemeClr val="accent5">
            <a:shade val="80000"/>
            <a:hueOff val="0"/>
            <a:satOff val="0"/>
            <a:lumOff val="0"/>
            <a:alphaOff val="0"/>
          </a:schemeClr>
        </a:solidFill>
        <a:ln w="381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CA" sz="2000" kern="1200" dirty="0">
              <a:solidFill>
                <a:schemeClr val="bg1"/>
              </a:solidFill>
            </a:rPr>
            <a:t>BUILD</a:t>
          </a:r>
          <a:endParaRPr lang="en-US" sz="2000" kern="1200" dirty="0">
            <a:solidFill>
              <a:schemeClr val="bg1"/>
            </a:solidFill>
          </a:endParaRPr>
        </a:p>
      </dsp:txBody>
      <dsp:txXfrm>
        <a:off x="31984" y="50303"/>
        <a:ext cx="5505779" cy="591232"/>
      </dsp:txXfrm>
    </dsp:sp>
    <dsp:sp modelId="{13EF195D-3B81-4F6A-AEB5-B79901C8CB65}">
      <dsp:nvSpPr>
        <dsp:cNvPr id="0" name=""/>
        <dsp:cNvSpPr/>
      </dsp:nvSpPr>
      <dsp:spPr>
        <a:xfrm>
          <a:off x="0" y="673519"/>
          <a:ext cx="5569747" cy="76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CA" sz="1600" kern="1200" dirty="0" err="1">
              <a:solidFill>
                <a:schemeClr val="bg1"/>
              </a:solidFill>
            </a:rPr>
            <a:t>SageMaker</a:t>
          </a:r>
          <a:r>
            <a:rPr lang="en-CA" sz="1600" kern="1200" dirty="0">
              <a:solidFill>
                <a:schemeClr val="bg1"/>
              </a:solidFill>
            </a:rPr>
            <a:t> offers data labeling service</a:t>
          </a:r>
          <a:endParaRPr lang="en-US" sz="1600" kern="1200" dirty="0">
            <a:solidFill>
              <a:schemeClr val="bg1"/>
            </a:solidFill>
          </a:endParaRPr>
        </a:p>
        <a:p>
          <a:pPr marL="171450" lvl="1" indent="-171450" algn="l" defTabSz="711200">
            <a:lnSpc>
              <a:spcPct val="90000"/>
            </a:lnSpc>
            <a:spcBef>
              <a:spcPct val="0"/>
            </a:spcBef>
            <a:spcAft>
              <a:spcPct val="20000"/>
            </a:spcAft>
            <a:buChar char="••"/>
          </a:pPr>
          <a:r>
            <a:rPr lang="en-CA" sz="1600" kern="1200" dirty="0">
              <a:solidFill>
                <a:schemeClr val="bg1"/>
              </a:solidFill>
            </a:rPr>
            <a:t>Prebuilt available notebooks with state-of-the-art algorithms on AWS marketplace</a:t>
          </a:r>
          <a:endParaRPr lang="en-US" sz="1600" kern="1200" dirty="0">
            <a:solidFill>
              <a:schemeClr val="bg1"/>
            </a:solidFill>
          </a:endParaRPr>
        </a:p>
      </dsp:txBody>
      <dsp:txXfrm>
        <a:off x="0" y="673519"/>
        <a:ext cx="5569747" cy="760724"/>
      </dsp:txXfrm>
    </dsp:sp>
    <dsp:sp modelId="{5B79D348-7811-4644-A692-3AC0AB92B99C}">
      <dsp:nvSpPr>
        <dsp:cNvPr id="0" name=""/>
        <dsp:cNvSpPr/>
      </dsp:nvSpPr>
      <dsp:spPr>
        <a:xfrm>
          <a:off x="0" y="1434244"/>
          <a:ext cx="5569747" cy="655200"/>
        </a:xfrm>
        <a:prstGeom prst="roundRect">
          <a:avLst/>
        </a:prstGeom>
        <a:solidFill>
          <a:schemeClr val="accent5">
            <a:shade val="80000"/>
            <a:hueOff val="135632"/>
            <a:satOff val="2588"/>
            <a:lumOff val="11428"/>
            <a:alphaOff val="0"/>
          </a:schemeClr>
        </a:solidFill>
        <a:ln w="381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CA" sz="2000" kern="1200" dirty="0">
              <a:solidFill>
                <a:schemeClr val="bg1"/>
              </a:solidFill>
            </a:rPr>
            <a:t>TRAIN</a:t>
          </a:r>
          <a:endParaRPr lang="en-US" sz="2000" kern="1200" dirty="0">
            <a:solidFill>
              <a:schemeClr val="bg1"/>
            </a:solidFill>
          </a:endParaRPr>
        </a:p>
      </dsp:txBody>
      <dsp:txXfrm>
        <a:off x="31984" y="1466228"/>
        <a:ext cx="5505779" cy="591232"/>
      </dsp:txXfrm>
    </dsp:sp>
    <dsp:sp modelId="{7AC6DC9A-213F-4B13-9DE3-3CCBD982C45D}">
      <dsp:nvSpPr>
        <dsp:cNvPr id="0" name=""/>
        <dsp:cNvSpPr/>
      </dsp:nvSpPr>
      <dsp:spPr>
        <a:xfrm>
          <a:off x="0" y="2089444"/>
          <a:ext cx="5569747" cy="81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CA" sz="1600" kern="1200" dirty="0">
              <a:solidFill>
                <a:schemeClr val="bg1"/>
              </a:solidFill>
            </a:rPr>
            <a:t>Train models using EC2 instances (on-demand and spot) </a:t>
          </a:r>
          <a:endParaRPr lang="en-US" sz="1600" kern="1200" dirty="0">
            <a:solidFill>
              <a:schemeClr val="bg1"/>
            </a:solidFill>
          </a:endParaRPr>
        </a:p>
        <a:p>
          <a:pPr marL="171450" lvl="1" indent="-171450" algn="l" defTabSz="711200">
            <a:lnSpc>
              <a:spcPct val="90000"/>
            </a:lnSpc>
            <a:spcBef>
              <a:spcPct val="0"/>
            </a:spcBef>
            <a:spcAft>
              <a:spcPct val="20000"/>
            </a:spcAft>
            <a:buChar char="••"/>
          </a:pPr>
          <a:r>
            <a:rPr lang="en-CA" sz="1600" kern="1200" dirty="0">
              <a:solidFill>
                <a:schemeClr val="bg1"/>
              </a:solidFill>
            </a:rPr>
            <a:t>Manage environments for training</a:t>
          </a:r>
          <a:endParaRPr lang="en-US" sz="1600" kern="1200" dirty="0">
            <a:solidFill>
              <a:schemeClr val="bg1"/>
            </a:solidFill>
          </a:endParaRPr>
        </a:p>
        <a:p>
          <a:pPr marL="171450" lvl="1" indent="-171450" algn="l" defTabSz="711200">
            <a:lnSpc>
              <a:spcPct val="90000"/>
            </a:lnSpc>
            <a:spcBef>
              <a:spcPct val="0"/>
            </a:spcBef>
            <a:spcAft>
              <a:spcPct val="20000"/>
            </a:spcAft>
            <a:buChar char="••"/>
          </a:pPr>
          <a:r>
            <a:rPr lang="en-CA" sz="1600" kern="1200" dirty="0">
              <a:solidFill>
                <a:schemeClr val="bg1"/>
              </a:solidFill>
            </a:rPr>
            <a:t>Hyperparameters optimization for model tuning </a:t>
          </a:r>
          <a:endParaRPr lang="en-US" sz="1600" kern="1200" dirty="0">
            <a:solidFill>
              <a:schemeClr val="bg1"/>
            </a:solidFill>
          </a:endParaRPr>
        </a:p>
      </dsp:txBody>
      <dsp:txXfrm>
        <a:off x="0" y="2089444"/>
        <a:ext cx="5569747" cy="815062"/>
      </dsp:txXfrm>
    </dsp:sp>
    <dsp:sp modelId="{2257888D-2F5D-4CD7-8537-99915DE0CE61}">
      <dsp:nvSpPr>
        <dsp:cNvPr id="0" name=""/>
        <dsp:cNvSpPr/>
      </dsp:nvSpPr>
      <dsp:spPr>
        <a:xfrm>
          <a:off x="0" y="2904506"/>
          <a:ext cx="5569747" cy="655200"/>
        </a:xfrm>
        <a:prstGeom prst="roundRect">
          <a:avLst/>
        </a:prstGeom>
        <a:solidFill>
          <a:schemeClr val="accent5">
            <a:shade val="80000"/>
            <a:hueOff val="271263"/>
            <a:satOff val="5175"/>
            <a:lumOff val="22855"/>
            <a:alphaOff val="0"/>
          </a:schemeClr>
        </a:solidFill>
        <a:ln w="381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CA" sz="2000" kern="1200" dirty="0">
              <a:solidFill>
                <a:schemeClr val="bg1"/>
              </a:solidFill>
            </a:rPr>
            <a:t>DEPLOY</a:t>
          </a:r>
          <a:endParaRPr lang="en-US" sz="2000" kern="1200" dirty="0">
            <a:solidFill>
              <a:schemeClr val="bg1"/>
            </a:solidFill>
          </a:endParaRPr>
        </a:p>
      </dsp:txBody>
      <dsp:txXfrm>
        <a:off x="31984" y="2936490"/>
        <a:ext cx="5505779" cy="591232"/>
      </dsp:txXfrm>
    </dsp:sp>
    <dsp:sp modelId="{BF0CC6E9-1CEA-4D42-BB7C-388561B1357D}">
      <dsp:nvSpPr>
        <dsp:cNvPr id="0" name=""/>
        <dsp:cNvSpPr/>
      </dsp:nvSpPr>
      <dsp:spPr>
        <a:xfrm>
          <a:off x="0" y="3559706"/>
          <a:ext cx="556974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8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CA" sz="1600" kern="1200" dirty="0">
              <a:solidFill>
                <a:schemeClr val="bg1"/>
              </a:solidFill>
            </a:rPr>
            <a:t>Easily deploy and scale models </a:t>
          </a:r>
          <a:endParaRPr lang="en-US" sz="1600" kern="1200" dirty="0">
            <a:solidFill>
              <a:schemeClr val="bg1"/>
            </a:solidFill>
          </a:endParaRPr>
        </a:p>
        <a:p>
          <a:pPr marL="171450" lvl="1" indent="-171450" algn="l" defTabSz="711200">
            <a:lnSpc>
              <a:spcPct val="90000"/>
            </a:lnSpc>
            <a:spcBef>
              <a:spcPct val="0"/>
            </a:spcBef>
            <a:spcAft>
              <a:spcPct val="20000"/>
            </a:spcAft>
            <a:buChar char="••"/>
          </a:pPr>
          <a:r>
            <a:rPr lang="en-CA" sz="1600" kern="1200" dirty="0">
              <a:solidFill>
                <a:schemeClr val="bg1"/>
              </a:solidFill>
            </a:rPr>
            <a:t>Autoscaling with 75% savings </a:t>
          </a:r>
          <a:endParaRPr lang="en-US" sz="1600" kern="1200" dirty="0">
            <a:solidFill>
              <a:schemeClr val="bg1"/>
            </a:solidFill>
          </a:endParaRPr>
        </a:p>
      </dsp:txBody>
      <dsp:txXfrm>
        <a:off x="0" y="3559706"/>
        <a:ext cx="5569747" cy="579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EB26B05-8AC1-4E0B-A3B8-236B9C8A91A0}" type="datetimeFigureOut">
              <a:rPr lang="en-CA" smtClean="0"/>
              <a:t>2021-03-13</a:t>
            </a:fld>
            <a:endParaRPr lang="en-CA"/>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70F4B42-2F75-4BBF-889F-4C6D6FF57056}" type="slidenum">
              <a:rPr lang="en-CA" smtClean="0"/>
              <a:t>‹#›</a:t>
            </a:fld>
            <a:endParaRPr lang="en-CA"/>
          </a:p>
        </p:txBody>
      </p:sp>
    </p:spTree>
    <p:extLst>
      <p:ext uri="{BB962C8B-B14F-4D97-AF65-F5344CB8AC3E}">
        <p14:creationId xmlns:p14="http://schemas.microsoft.com/office/powerpoint/2010/main" val="2288531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5" name="Нижний колонтитул 4">
            <a:extLst>
              <a:ext uri="{FF2B5EF4-FFF2-40B4-BE49-F238E27FC236}">
                <a16:creationId xmlns=""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562026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5" name="Нижний колонтитул 4">
            <a:extLst>
              <a:ext uri="{FF2B5EF4-FFF2-40B4-BE49-F238E27FC236}">
                <a16:creationId xmlns=""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487193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5" name="Нижний колонтитул 4">
            <a:extLst>
              <a:ext uri="{FF2B5EF4-FFF2-40B4-BE49-F238E27FC236}">
                <a16:creationId xmlns=""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94975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5" name="Нижний колонтитул 4">
            <a:extLst>
              <a:ext uri="{FF2B5EF4-FFF2-40B4-BE49-F238E27FC236}">
                <a16:creationId xmlns=""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556947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5" name="Нижний колонтитул 4">
            <a:extLst>
              <a:ext uri="{FF2B5EF4-FFF2-40B4-BE49-F238E27FC236}">
                <a16:creationId xmlns=""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5181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6" name="Нижний колонтитул 5">
            <a:extLst>
              <a:ext uri="{FF2B5EF4-FFF2-40B4-BE49-F238E27FC236}">
                <a16:creationId xmlns=""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370897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8" name="Нижний колонтитул 7">
            <a:extLst>
              <a:ext uri="{FF2B5EF4-FFF2-40B4-BE49-F238E27FC236}">
                <a16:creationId xmlns=""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18126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4" name="Нижний колонтитул 3">
            <a:extLst>
              <a:ext uri="{FF2B5EF4-FFF2-40B4-BE49-F238E27FC236}">
                <a16:creationId xmlns=""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70142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3" name="Нижний колонтитул 2">
            <a:extLst>
              <a:ext uri="{FF2B5EF4-FFF2-40B4-BE49-F238E27FC236}">
                <a16:creationId xmlns=""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36114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6" name="Нижний колонтитул 5">
            <a:extLst>
              <a:ext uri="{FF2B5EF4-FFF2-40B4-BE49-F238E27FC236}">
                <a16:creationId xmlns=""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64739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6" name="Нижний колонтитул 5">
            <a:extLst>
              <a:ext uri="{FF2B5EF4-FFF2-40B4-BE49-F238E27FC236}">
                <a16:creationId xmlns=""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991914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13.03.2021</a:t>
            </a:fld>
            <a:endParaRPr lang="ru-RU"/>
          </a:p>
        </p:txBody>
      </p:sp>
      <p:sp>
        <p:nvSpPr>
          <p:cNvPr id="5" name="Нижний колонтитул 4">
            <a:extLst>
              <a:ext uri="{FF2B5EF4-FFF2-40B4-BE49-F238E27FC236}">
                <a16:creationId xmlns=""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132427224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www-bcf.usc.edu/~gareth/ISL/ISLR%20Seventh%20Printing.pdf" TargetMode="External"/><Relationship Id="rId5" Type="http://schemas.openxmlformats.org/officeDocument/2006/relationships/image" Target="../media/image8.png"/><Relationship Id="rId4" Type="http://schemas.openxmlformats.org/officeDocument/2006/relationships/hyperlink" Target="http://www.cs.huji.ac.il/~shais/UnderstandingMachineLearning/understanding-machine-learning-theory-algorithms.pdf"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3.wdp"/><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microsoft.com/office/2007/relationships/hdphoto" Target="../media/hdphoto3.wdp"/><Relationship Id="rId7" Type="http://schemas.openxmlformats.org/officeDocument/2006/relationships/diagramLayout" Target="../diagrams/layout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6.png"/><Relationship Id="rId10" Type="http://schemas.microsoft.com/office/2007/relationships/diagramDrawing" Target="../diagrams/drawing2.xml"/><Relationship Id="rId4" Type="http://schemas.openxmlformats.org/officeDocument/2006/relationships/hyperlink" Target="https://commons.wikimedia.org/wiki/File:AmazonWebservices_Logo.svg" TargetMode="External"/><Relationship Id="rId9" Type="http://schemas.openxmlformats.org/officeDocument/2006/relationships/diagramColors" Target="../diagrams/colors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hyperlink" Target="https://commons.wikimedia.org/wiki/File:AWS_Simple_Icons_Storage_Amazon_S3.svg"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commons.wikimedia.org/wiki/File:AWS_Simple_Icons_AWS_Cloud.svg"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pixabay.com/photos/transistors-gpu-processor-pc-chip-1137502/" TargetMode="Externa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3.xml"/><Relationship Id="rId3" Type="http://schemas.microsoft.com/office/2007/relationships/hdphoto" Target="../media/hdphoto3.wdp"/><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aws.amazon.com/sagemaker/" TargetMode="External"/><Relationship Id="rId9" Type="http://schemas.microsoft.com/office/2007/relationships/diagramDrawing" Target="../diagrams/drawing3.xml"/></Relationships>
</file>

<file path=ppt/slides/_rels/slide27.xml.rels><?xml version="1.0" encoding="UTF-8" standalone="yes"?>
<Relationships xmlns="http://schemas.openxmlformats.org/package/2006/relationships"><Relationship Id="rId8" Type="http://schemas.openxmlformats.org/officeDocument/2006/relationships/hyperlink" Target="https://www.flickr.com/photos/gbpublic/8178512552" TargetMode="External"/><Relationship Id="rId3" Type="http://schemas.microsoft.com/office/2007/relationships/hdphoto" Target="../media/hdphoto3.wdp"/><Relationship Id="rId7" Type="http://schemas.openxmlformats.org/officeDocument/2006/relationships/hyperlink" Target="https://docs.aws.amazon.com/sagemaker/latest/dg/how-it-works-training.html"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commons.wikimedia.org/wiki/File:AWS_Simple_Icons_Storage_Amazon_S3.svg" TargetMode="External"/><Relationship Id="rId11" Type="http://schemas.openxmlformats.org/officeDocument/2006/relationships/image" Target="../media/image27.jpeg"/><Relationship Id="rId5" Type="http://schemas.openxmlformats.org/officeDocument/2006/relationships/hyperlink" Target="https://commons.wikimedia.org/wiki/File:Artificial_neural_network.svg" TargetMode="External"/><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3.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6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0.png"/></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30.png"/><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0.png"/><Relationship Id="rId4" Type="http://schemas.openxmlformats.org/officeDocument/2006/relationships/image" Target="../media/image240.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forbes.com/sites/forbestechcouncil/2018/09/27/15-business-applications-for-artificial-intelligence-and-machine-learning/?sh=46e73b43579f" TargetMode="Externa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publicdomainpictures.net/en/view-image.php?image=279909&amp;picture=medical-insurance" TargetMode="Externa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mckinsey.com/business-functions/mckinsey-analytics/our-insights/the-executives-ai-playbook?page=industries/"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mckinsey.com/business-functions/mckinsey-analytics/our-insights/the-executives-ai-playbook?page=industr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327F2F-A7CC-46E2-89E0-5435E9C1D70C}"/>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17A5E1FA-1407-4CCA-97CA-DFCD1D5B3AA7}"/>
              </a:ext>
            </a:extLst>
          </p:cNvPr>
          <p:cNvSpPr>
            <a:spLocks noGrp="1"/>
          </p:cNvSpPr>
          <p:nvPr>
            <p:ph type="subTitle" idx="1"/>
          </p:nvPr>
        </p:nvSpPr>
        <p:spPr/>
        <p:txBody>
          <a:bodyPr/>
          <a:lstStyle/>
          <a:p>
            <a:endParaRPr lang="en-US"/>
          </a:p>
        </p:txBody>
      </p:sp>
      <p:pic>
        <p:nvPicPr>
          <p:cNvPr id="4" name="Picture 3">
            <a:extLst>
              <a:ext uri="{FF2B5EF4-FFF2-40B4-BE49-F238E27FC236}">
                <a16:creationId xmlns="" xmlns:a16="http://schemas.microsoft.com/office/drawing/2014/main" id="{C6BE73AD-B962-429C-B954-65D105B8A859}"/>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
            <a:ext cx="12192000" cy="6908163"/>
          </a:xfrm>
          <a:prstGeom prst="rect">
            <a:avLst/>
          </a:prstGeom>
        </p:spPr>
      </p:pic>
      <p:sp>
        <p:nvSpPr>
          <p:cNvPr id="5" name="Rectangle 4">
            <a:extLst>
              <a:ext uri="{FF2B5EF4-FFF2-40B4-BE49-F238E27FC236}">
                <a16:creationId xmlns="" xmlns:a16="http://schemas.microsoft.com/office/drawing/2014/main" id="{8E725757-60F5-4C26-8B93-14BEC01E90D4}"/>
              </a:ext>
            </a:extLst>
          </p:cNvPr>
          <p:cNvSpPr/>
          <p:nvPr/>
        </p:nvSpPr>
        <p:spPr>
          <a:xfrm>
            <a:off x="457200" y="2438400"/>
            <a:ext cx="4876800" cy="1371600"/>
          </a:xfrm>
          <a:prstGeom prst="rect">
            <a:avLst/>
          </a:prstGeom>
          <a:solidFill>
            <a:srgbClr val="111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 xmlns:a16="http://schemas.microsoft.com/office/drawing/2014/main" id="{05D43058-E28B-43C6-B91F-4880D8FEF7F8}"/>
              </a:ext>
            </a:extLst>
          </p:cNvPr>
          <p:cNvSpPr txBox="1"/>
          <p:nvPr/>
        </p:nvSpPr>
        <p:spPr>
          <a:xfrm>
            <a:off x="304800" y="1301621"/>
            <a:ext cx="4267200" cy="5016758"/>
          </a:xfrm>
          <a:prstGeom prst="rect">
            <a:avLst/>
          </a:prstGeom>
        </p:spPr>
        <p:txBody>
          <a:bodyPr wrap="square">
            <a:spAutoFit/>
          </a:bodyPr>
          <a:lstStyle>
            <a:defPPr>
              <a:defRPr lang="en-US"/>
            </a:defPPr>
            <a:lvl1pPr marL="342900" indent="-342900">
              <a:buFont typeface="Arial" panose="020B0604020202020204" pitchFamily="34" charset="0"/>
              <a:buChar char="•"/>
              <a:defRPr sz="2400" b="1">
                <a:solidFill>
                  <a:schemeClr val="bg1"/>
                </a:solidFill>
                <a:latin typeface="Montserrat" charset="0"/>
                <a:ea typeface="Montserrat" charset="0"/>
                <a:cs typeface="Montserrat" charset="0"/>
              </a:defRPr>
            </a:lvl1pPr>
          </a:lstStyle>
          <a:p>
            <a:pPr marL="0" indent="0">
              <a:buNone/>
            </a:pPr>
            <a:r>
              <a:rPr lang="en-CA" sz="4000" b="0" dirty="0"/>
              <a:t>AI IN BUSINESS WITH AWS SAGEMAKER AUTOPILOT: INSURANCE PREMUIM PREDICTION</a:t>
            </a:r>
            <a:endParaRPr lang="en-US" sz="4000" b="0" dirty="0"/>
          </a:p>
          <a:p>
            <a:pPr marL="0" indent="0">
              <a:buNone/>
            </a:pPr>
            <a:endParaRPr lang="en-US" sz="4000" b="0" dirty="0"/>
          </a:p>
        </p:txBody>
      </p:sp>
    </p:spTree>
    <p:extLst>
      <p:ext uri="{BB962C8B-B14F-4D97-AF65-F5344CB8AC3E}">
        <p14:creationId xmlns:p14="http://schemas.microsoft.com/office/powerpoint/2010/main" val="2576599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4648200" cy="2308324"/>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SIMPLE AND MULTIPLE LINEAR REGRESSION, SIMPLIFIED!</a:t>
            </a:r>
            <a:endParaRPr lang="en-US" sz="3600" b="0" dirty="0"/>
          </a:p>
        </p:txBody>
      </p:sp>
      <p:sp>
        <p:nvSpPr>
          <p:cNvPr id="6" name="Rectangle: Rounded Corners 5">
            <a:extLst>
              <a:ext uri="{FF2B5EF4-FFF2-40B4-BE49-F238E27FC236}">
                <a16:creationId xmlns="" xmlns:a16="http://schemas.microsoft.com/office/drawing/2014/main" id="{DE1637B2-E08A-40B0-B1F7-2D16C77EB5F4}"/>
              </a:ext>
            </a:extLst>
          </p:cNvPr>
          <p:cNvSpPr/>
          <p:nvPr/>
        </p:nvSpPr>
        <p:spPr>
          <a:xfrm>
            <a:off x="762000" y="4253052"/>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 xmlns:a16="http://schemas.microsoft.com/office/drawing/2014/main" id="{967CA593-D9CE-40F7-B5D7-0F9A09EFE693}"/>
              </a:ext>
            </a:extLst>
          </p:cNvPr>
          <p:cNvSpPr/>
          <p:nvPr/>
        </p:nvSpPr>
        <p:spPr>
          <a:xfrm>
            <a:off x="762000" y="4250056"/>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C399759-7436-4B44-815A-B523D8FCDA5F}"/>
              </a:ext>
            </a:extLst>
          </p:cNvPr>
          <p:cNvSpPr txBox="1"/>
          <p:nvPr/>
        </p:nvSpPr>
        <p:spPr>
          <a:xfrm>
            <a:off x="685800" y="4667945"/>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 xmlns:a16="http://schemas.microsoft.com/office/drawing/2014/main" id="{9CFC49A3-4F12-444C-B386-356F9DEF4A71}"/>
              </a:ext>
            </a:extLst>
          </p:cNvPr>
          <p:cNvSpPr txBox="1"/>
          <p:nvPr/>
        </p:nvSpPr>
        <p:spPr>
          <a:xfrm>
            <a:off x="6172200" y="4667945"/>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 xmlns:a16="http://schemas.microsoft.com/office/drawing/2014/main" id="{404165EE-E4AE-4196-9B52-82344188CC8E}"/>
              </a:ext>
            </a:extLst>
          </p:cNvPr>
          <p:cNvSpPr/>
          <p:nvPr/>
        </p:nvSpPr>
        <p:spPr>
          <a:xfrm>
            <a:off x="2338754" y="4507176"/>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9110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 xmlns:a16="http://schemas.microsoft.com/office/drawing/2014/main" id="{476F98D9-1376-452A-AB34-7193EB8097C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35" name="Rectangle 34">
            <a:extLst>
              <a:ext uri="{FF2B5EF4-FFF2-40B4-BE49-F238E27FC236}">
                <a16:creationId xmlns="" xmlns:a16="http://schemas.microsoft.com/office/drawing/2014/main" id="{598B71FF-57B5-4DD1-B9FC-1A754908E03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Прямоугольник 9">
            <a:extLst>
              <a:ext uri="{FF2B5EF4-FFF2-40B4-BE49-F238E27FC236}">
                <a16:creationId xmlns="" xmlns:a16="http://schemas.microsoft.com/office/drawing/2014/main" id="{5EE88138-48BD-46AA-94F3-3B05DD703F63}"/>
              </a:ext>
            </a:extLst>
          </p:cNvPr>
          <p:cNvSpPr/>
          <p:nvPr/>
        </p:nvSpPr>
        <p:spPr>
          <a:xfrm>
            <a:off x="421867" y="250838"/>
            <a:ext cx="5751896" cy="523220"/>
          </a:xfrm>
          <a:prstGeom prst="rect">
            <a:avLst/>
          </a:prstGeom>
        </p:spPr>
        <p:txBody>
          <a:bodyPr wrap="none">
            <a:spAutoFit/>
          </a:bodyPr>
          <a:lstStyle/>
          <a:p>
            <a:r>
              <a:rPr lang="en-CA" sz="2800" b="1" dirty="0">
                <a:solidFill>
                  <a:schemeClr val="bg1"/>
                </a:solidFill>
                <a:latin typeface="Montserrat" charset="0"/>
              </a:rPr>
              <a:t>SIMPLE LINEAR REGRESSION</a:t>
            </a:r>
          </a:p>
        </p:txBody>
      </p:sp>
      <p:sp>
        <p:nvSpPr>
          <p:cNvPr id="7" name="Content Placeholder 2"/>
          <p:cNvSpPr txBox="1">
            <a:spLocks/>
          </p:cNvSpPr>
          <p:nvPr/>
        </p:nvSpPr>
        <p:spPr>
          <a:xfrm>
            <a:off x="435407" y="1259496"/>
            <a:ext cx="11432403"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2000" dirty="0">
                <a:solidFill>
                  <a:schemeClr val="bg1"/>
                </a:solidFill>
                <a:latin typeface="Montserrat" charset="0"/>
                <a:ea typeface="Montserrat" charset="0"/>
                <a:cs typeface="Montserrat" charset="0"/>
              </a:rPr>
              <a:t>Goal is to obtain a relationship (model) between two variables only such as age and insurance cost for example.</a:t>
            </a:r>
          </a:p>
        </p:txBody>
      </p:sp>
      <p:sp>
        <p:nvSpPr>
          <p:cNvPr id="8" name="Slide Number Placeholder 4"/>
          <p:cNvSpPr>
            <a:spLocks noGrp="1"/>
          </p:cNvSpPr>
          <p:nvPr>
            <p:ph type="sldNum" sz="quarter" idx="12"/>
          </p:nvPr>
        </p:nvSpPr>
        <p:spPr>
          <a:xfrm>
            <a:off x="8610600" y="6356350"/>
            <a:ext cx="2743200" cy="365125"/>
          </a:xfrm>
        </p:spPr>
        <p:txBody>
          <a:bodyPr/>
          <a:lstStyle/>
          <a:p>
            <a:fld id="{B6F15528-21DE-4FAA-801E-634DDDAF4B2B}" type="slidenum">
              <a:rPr lang="en-US" smtClean="0"/>
              <a:pPr/>
              <a:t>11</a:t>
            </a:fld>
            <a:endParaRPr lang="en-US"/>
          </a:p>
        </p:txBody>
      </p:sp>
      <p:sp>
        <p:nvSpPr>
          <p:cNvPr id="63" name="Content Placeholder 2"/>
          <p:cNvSpPr txBox="1">
            <a:spLocks/>
          </p:cNvSpPr>
          <p:nvPr/>
        </p:nvSpPr>
        <p:spPr>
          <a:xfrm>
            <a:off x="1409700" y="1573394"/>
            <a:ext cx="8534400" cy="30251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sz="2000" dirty="0"/>
          </a:p>
        </p:txBody>
      </p:sp>
      <mc:AlternateContent xmlns:mc="http://schemas.openxmlformats.org/markup-compatibility/2006" xmlns:a14="http://schemas.microsoft.com/office/drawing/2010/main">
        <mc:Choice Requires="a14">
          <p:sp>
            <p:nvSpPr>
              <p:cNvPr id="64" name="TextBox 63"/>
              <p:cNvSpPr txBox="1"/>
              <p:nvPr/>
            </p:nvSpPr>
            <p:spPr>
              <a:xfrm>
                <a:off x="6448703" y="2886154"/>
                <a:ext cx="286116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solidFill>
                            <a:schemeClr val="bg1"/>
                          </a:solidFill>
                          <a:latin typeface="Cambria Math" panose="02040503050406030204" pitchFamily="18" charset="0"/>
                        </a:rPr>
                        <m:t>𝑦</m:t>
                      </m:r>
                      <m:r>
                        <a:rPr lang="en-CA" sz="3600" b="0" i="1" smtClean="0">
                          <a:solidFill>
                            <a:schemeClr val="bg1"/>
                          </a:solidFill>
                          <a:latin typeface="Cambria Math" panose="02040503050406030204" pitchFamily="18" charset="0"/>
                        </a:rPr>
                        <m:t>=</m:t>
                      </m:r>
                      <m:r>
                        <a:rPr lang="en-CA" sz="3600" b="0" i="1" smtClean="0">
                          <a:solidFill>
                            <a:schemeClr val="bg1"/>
                          </a:solidFill>
                          <a:latin typeface="Cambria Math" panose="02040503050406030204" pitchFamily="18" charset="0"/>
                        </a:rPr>
                        <m:t>𝑏</m:t>
                      </m:r>
                      <m:r>
                        <a:rPr lang="en-CA" sz="3600" b="0" i="1" smtClean="0">
                          <a:solidFill>
                            <a:schemeClr val="bg1"/>
                          </a:solidFill>
                          <a:latin typeface="Cambria Math" panose="02040503050406030204" pitchFamily="18" charset="0"/>
                        </a:rPr>
                        <m:t>+</m:t>
                      </m:r>
                      <m:r>
                        <a:rPr lang="en-CA" sz="3600" b="0" i="1" smtClean="0">
                          <a:solidFill>
                            <a:schemeClr val="bg1"/>
                          </a:solidFill>
                          <a:latin typeface="Cambria Math" panose="02040503050406030204" pitchFamily="18" charset="0"/>
                        </a:rPr>
                        <m:t>𝑚</m:t>
                      </m:r>
                      <m:r>
                        <a:rPr lang="en-CA" sz="3600" b="0" i="1" smtClean="0">
                          <a:solidFill>
                            <a:schemeClr val="bg1"/>
                          </a:solidFill>
                          <a:latin typeface="Cambria Math" panose="02040503050406030204" pitchFamily="18" charset="0"/>
                        </a:rPr>
                        <m:t>∗</m:t>
                      </m:r>
                      <m:r>
                        <a:rPr lang="en-CA" sz="3600" b="0" i="1" smtClean="0">
                          <a:solidFill>
                            <a:schemeClr val="bg1"/>
                          </a:solidFill>
                          <a:latin typeface="Cambria Math" panose="02040503050406030204" pitchFamily="18" charset="0"/>
                        </a:rPr>
                        <m:t>𝑥</m:t>
                      </m:r>
                    </m:oMath>
                  </m:oMathPara>
                </a14:m>
                <a:endParaRPr lang="en-CA" sz="3600" dirty="0">
                  <a:solidFill>
                    <a:schemeClr val="bg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6448703" y="2886154"/>
                <a:ext cx="2861168" cy="553998"/>
              </a:xfrm>
              <a:prstGeom prst="rect">
                <a:avLst/>
              </a:prstGeom>
              <a:blipFill>
                <a:blip r:embed="rId4"/>
                <a:stretch>
                  <a:fillRect/>
                </a:stretch>
              </a:blipFill>
            </p:spPr>
            <p:txBody>
              <a:bodyPr/>
              <a:lstStyle/>
              <a:p>
                <a:r>
                  <a:rPr lang="en-US">
                    <a:noFill/>
                  </a:rPr>
                  <a:t> </a:t>
                </a:r>
              </a:p>
            </p:txBody>
          </p:sp>
        </mc:Fallback>
      </mc:AlternateContent>
      <p:cxnSp>
        <p:nvCxnSpPr>
          <p:cNvPr id="65" name="Straight Arrow Connector 64"/>
          <p:cNvCxnSpPr/>
          <p:nvPr/>
        </p:nvCxnSpPr>
        <p:spPr>
          <a:xfrm flipV="1">
            <a:off x="1618684" y="5479239"/>
            <a:ext cx="3907020" cy="2507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1595250" y="2565400"/>
            <a:ext cx="54092" cy="296194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323088" y="429029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p:cNvSpPr/>
          <p:nvPr/>
        </p:nvSpPr>
        <p:spPr>
          <a:xfrm>
            <a:off x="2804780" y="398729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p:cNvSpPr/>
          <p:nvPr/>
        </p:nvSpPr>
        <p:spPr>
          <a:xfrm>
            <a:off x="3065713" y="436767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p:cNvSpPr/>
          <p:nvPr/>
        </p:nvSpPr>
        <p:spPr>
          <a:xfrm>
            <a:off x="5953863" y="284822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p:cNvSpPr/>
          <p:nvPr/>
        </p:nvSpPr>
        <p:spPr>
          <a:xfrm>
            <a:off x="3495756" y="344184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p:cNvSpPr/>
          <p:nvPr/>
        </p:nvSpPr>
        <p:spPr>
          <a:xfrm>
            <a:off x="3495757" y="295506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p:cNvSpPr/>
          <p:nvPr/>
        </p:nvSpPr>
        <p:spPr>
          <a:xfrm>
            <a:off x="4235337" y="311330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p:cNvSpPr/>
          <p:nvPr/>
        </p:nvSpPr>
        <p:spPr>
          <a:xfrm>
            <a:off x="4377436" y="361950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Oval 74"/>
          <p:cNvSpPr/>
          <p:nvPr/>
        </p:nvSpPr>
        <p:spPr>
          <a:xfrm>
            <a:off x="4974914" y="252938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Oval 75"/>
          <p:cNvSpPr/>
          <p:nvPr/>
        </p:nvSpPr>
        <p:spPr>
          <a:xfrm>
            <a:off x="3933240" y="402034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Oval 76"/>
          <p:cNvSpPr/>
          <p:nvPr/>
        </p:nvSpPr>
        <p:spPr>
          <a:xfrm>
            <a:off x="5525704" y="234705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Oval 77"/>
          <p:cNvSpPr/>
          <p:nvPr/>
        </p:nvSpPr>
        <p:spPr>
          <a:xfrm>
            <a:off x="4974915" y="311978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TextBox 78"/>
          <p:cNvSpPr txBox="1"/>
          <p:nvPr/>
        </p:nvSpPr>
        <p:spPr>
          <a:xfrm>
            <a:off x="3052124" y="5526410"/>
            <a:ext cx="2016558" cy="461665"/>
          </a:xfrm>
          <a:prstGeom prst="rect">
            <a:avLst/>
          </a:prstGeom>
          <a:noFill/>
        </p:spPr>
        <p:txBody>
          <a:bodyPr wrap="square" rtlCol="0">
            <a:spAutoFit/>
          </a:bodyPr>
          <a:lstStyle/>
          <a:p>
            <a:r>
              <a:rPr lang="en-CA" sz="2400" b="1" dirty="0">
                <a:solidFill>
                  <a:schemeClr val="bg1"/>
                </a:solidFill>
              </a:rPr>
              <a:t>AGE (YEARS) </a:t>
            </a:r>
          </a:p>
        </p:txBody>
      </p:sp>
      <p:sp>
        <p:nvSpPr>
          <p:cNvPr id="80" name="TextBox 79"/>
          <p:cNvSpPr txBox="1"/>
          <p:nvPr/>
        </p:nvSpPr>
        <p:spPr>
          <a:xfrm rot="16200000">
            <a:off x="-120790" y="3604285"/>
            <a:ext cx="2840393" cy="461665"/>
          </a:xfrm>
          <a:prstGeom prst="rect">
            <a:avLst/>
          </a:prstGeom>
          <a:noFill/>
        </p:spPr>
        <p:txBody>
          <a:bodyPr wrap="none" rtlCol="0">
            <a:spAutoFit/>
          </a:bodyPr>
          <a:lstStyle/>
          <a:p>
            <a:r>
              <a:rPr lang="en-CA" sz="2400" b="1" dirty="0">
                <a:solidFill>
                  <a:schemeClr val="bg1"/>
                </a:solidFill>
              </a:rPr>
              <a:t>INSURANCE COST ($)</a:t>
            </a:r>
          </a:p>
        </p:txBody>
      </p:sp>
      <p:cxnSp>
        <p:nvCxnSpPr>
          <p:cNvPr id="81" name="Straight Connector 80"/>
          <p:cNvCxnSpPr/>
          <p:nvPr/>
        </p:nvCxnSpPr>
        <p:spPr>
          <a:xfrm flipH="1">
            <a:off x="1670137" y="2497116"/>
            <a:ext cx="4481472" cy="246646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rot="5400000" flipH="1" flipV="1">
            <a:off x="5633985" y="3696729"/>
            <a:ext cx="1216903" cy="86840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751151" y="4706980"/>
            <a:ext cx="2387193" cy="584775"/>
          </a:xfrm>
          <a:prstGeom prst="rect">
            <a:avLst/>
          </a:prstGeom>
          <a:noFill/>
        </p:spPr>
        <p:txBody>
          <a:bodyPr wrap="none" rtlCol="0">
            <a:spAutoFit/>
          </a:bodyPr>
          <a:lstStyle/>
          <a:p>
            <a:pPr algn="ctr"/>
            <a:r>
              <a:rPr lang="en-CA" sz="1600" b="1" dirty="0">
                <a:solidFill>
                  <a:srgbClr val="FF0000"/>
                </a:solidFill>
              </a:rPr>
              <a:t>DEPENDANT VARIABLE</a:t>
            </a:r>
          </a:p>
          <a:p>
            <a:pPr algn="ctr"/>
            <a:r>
              <a:rPr lang="en-CA" sz="1600" b="1" dirty="0">
                <a:solidFill>
                  <a:srgbClr val="FF0000"/>
                </a:solidFill>
              </a:rPr>
              <a:t>INSURANCE PREMIUM ($)</a:t>
            </a:r>
          </a:p>
        </p:txBody>
      </p:sp>
      <p:cxnSp>
        <p:nvCxnSpPr>
          <p:cNvPr id="84" name="Curved Connector 83"/>
          <p:cNvCxnSpPr/>
          <p:nvPr/>
        </p:nvCxnSpPr>
        <p:spPr>
          <a:xfrm rot="5400000" flipH="1" flipV="1">
            <a:off x="8024318" y="3586147"/>
            <a:ext cx="1216903" cy="868401"/>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197171" y="4736790"/>
            <a:ext cx="2336217" cy="584775"/>
          </a:xfrm>
          <a:prstGeom prst="rect">
            <a:avLst/>
          </a:prstGeom>
          <a:noFill/>
        </p:spPr>
        <p:txBody>
          <a:bodyPr wrap="none" rtlCol="0">
            <a:spAutoFit/>
          </a:bodyPr>
          <a:lstStyle/>
          <a:p>
            <a:pPr algn="ctr"/>
            <a:r>
              <a:rPr lang="en-CA" sz="1600" b="1" dirty="0">
                <a:solidFill>
                  <a:srgbClr val="FF0000"/>
                </a:solidFill>
              </a:rPr>
              <a:t>INDEPENDENT VARIABLE </a:t>
            </a:r>
          </a:p>
          <a:p>
            <a:pPr algn="ctr"/>
            <a:r>
              <a:rPr lang="en-CA" sz="1600" b="1" dirty="0">
                <a:solidFill>
                  <a:srgbClr val="FF0000"/>
                </a:solidFill>
              </a:rPr>
              <a:t>AGE (YEARS)</a:t>
            </a:r>
          </a:p>
        </p:txBody>
      </p:sp>
      <p:sp>
        <p:nvSpPr>
          <p:cNvPr id="86" name="Rounded Rectangle 85"/>
          <p:cNvSpPr/>
          <p:nvPr/>
        </p:nvSpPr>
        <p:spPr>
          <a:xfrm>
            <a:off x="7277100" y="2886153"/>
            <a:ext cx="465941" cy="665551"/>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Rounded Rectangle 86"/>
          <p:cNvSpPr/>
          <p:nvPr/>
        </p:nvSpPr>
        <p:spPr>
          <a:xfrm>
            <a:off x="8101280" y="2886153"/>
            <a:ext cx="507757" cy="665551"/>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7" name="Curved Connector 96"/>
          <p:cNvCxnSpPr/>
          <p:nvPr/>
        </p:nvCxnSpPr>
        <p:spPr>
          <a:xfrm flipV="1">
            <a:off x="8572500" y="2096748"/>
            <a:ext cx="1274871" cy="773452"/>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urved Connector 97"/>
          <p:cNvCxnSpPr/>
          <p:nvPr/>
        </p:nvCxnSpPr>
        <p:spPr>
          <a:xfrm flipV="1">
            <a:off x="7581900" y="2029924"/>
            <a:ext cx="2029757" cy="820727"/>
          </a:xfrm>
          <a:prstGeom prst="curved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847371" y="1867393"/>
            <a:ext cx="1541191" cy="338554"/>
          </a:xfrm>
          <a:prstGeom prst="rect">
            <a:avLst/>
          </a:prstGeom>
          <a:noFill/>
        </p:spPr>
        <p:txBody>
          <a:bodyPr wrap="none" rtlCol="0">
            <a:spAutoFit/>
          </a:bodyPr>
          <a:lstStyle/>
          <a:p>
            <a:r>
              <a:rPr lang="en-CA" sz="1600" b="1" dirty="0">
                <a:solidFill>
                  <a:srgbClr val="FF0000"/>
                </a:solidFill>
              </a:rPr>
              <a:t>MODEL! (GOAL)</a:t>
            </a:r>
          </a:p>
        </p:txBody>
      </p:sp>
    </p:spTree>
    <p:extLst>
      <p:ext uri="{BB962C8B-B14F-4D97-AF65-F5344CB8AC3E}">
        <p14:creationId xmlns:p14="http://schemas.microsoft.com/office/powerpoint/2010/main" val="245131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500" fill="hold"/>
                                        <p:tgtEl>
                                          <p:spTgt spid="86"/>
                                        </p:tgtEl>
                                        <p:attrNameLst>
                                          <p:attrName>ppt_x</p:attrName>
                                        </p:attrNameLst>
                                      </p:cBhvr>
                                      <p:tavLst>
                                        <p:tav tm="0">
                                          <p:val>
                                            <p:strVal val="#ppt_x"/>
                                          </p:val>
                                        </p:tav>
                                        <p:tav tm="100000">
                                          <p:val>
                                            <p:strVal val="#ppt_x"/>
                                          </p:val>
                                        </p:tav>
                                      </p:tavLst>
                                    </p:anim>
                                    <p:anim calcmode="lin" valueType="num">
                                      <p:cBhvr additive="base">
                                        <p:cTn id="17" dur="500" fill="hold"/>
                                        <p:tgtEl>
                                          <p:spTgt spid="8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cBhvr additive="base">
                                        <p:cTn id="20" dur="500" fill="hold"/>
                                        <p:tgtEl>
                                          <p:spTgt spid="87"/>
                                        </p:tgtEl>
                                        <p:attrNameLst>
                                          <p:attrName>ppt_x</p:attrName>
                                        </p:attrNameLst>
                                      </p:cBhvr>
                                      <p:tavLst>
                                        <p:tav tm="0">
                                          <p:val>
                                            <p:strVal val="#ppt_x"/>
                                          </p:val>
                                        </p:tav>
                                        <p:tav tm="100000">
                                          <p:val>
                                            <p:strVal val="#ppt_x"/>
                                          </p:val>
                                        </p:tav>
                                      </p:tavLst>
                                    </p:anim>
                                    <p:anim calcmode="lin" valueType="num">
                                      <p:cBhvr additive="base">
                                        <p:cTn id="21" dur="500" fill="hold"/>
                                        <p:tgtEl>
                                          <p:spTgt spid="8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98"/>
                                        </p:tgtEl>
                                        <p:attrNameLst>
                                          <p:attrName>style.visibility</p:attrName>
                                        </p:attrNameLst>
                                      </p:cBhvr>
                                      <p:to>
                                        <p:strVal val="visible"/>
                                      </p:to>
                                    </p:set>
                                    <p:anim calcmode="lin" valueType="num">
                                      <p:cBhvr additive="base">
                                        <p:cTn id="24" dur="500" fill="hold"/>
                                        <p:tgtEl>
                                          <p:spTgt spid="98"/>
                                        </p:tgtEl>
                                        <p:attrNameLst>
                                          <p:attrName>ppt_x</p:attrName>
                                        </p:attrNameLst>
                                      </p:cBhvr>
                                      <p:tavLst>
                                        <p:tav tm="0">
                                          <p:val>
                                            <p:strVal val="#ppt_x"/>
                                          </p:val>
                                        </p:tav>
                                        <p:tav tm="100000">
                                          <p:val>
                                            <p:strVal val="#ppt_x"/>
                                          </p:val>
                                        </p:tav>
                                      </p:tavLst>
                                    </p:anim>
                                    <p:anim calcmode="lin" valueType="num">
                                      <p:cBhvr additive="base">
                                        <p:cTn id="25" dur="500" fill="hold"/>
                                        <p:tgtEl>
                                          <p:spTgt spid="9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 calcmode="lin" valueType="num">
                                      <p:cBhvr additive="base">
                                        <p:cTn id="28" dur="500" fill="hold"/>
                                        <p:tgtEl>
                                          <p:spTgt spid="97"/>
                                        </p:tgtEl>
                                        <p:attrNameLst>
                                          <p:attrName>ppt_x</p:attrName>
                                        </p:attrNameLst>
                                      </p:cBhvr>
                                      <p:tavLst>
                                        <p:tav tm="0">
                                          <p:val>
                                            <p:strVal val="#ppt_x"/>
                                          </p:val>
                                        </p:tav>
                                        <p:tav tm="100000">
                                          <p:val>
                                            <p:strVal val="#ppt_x"/>
                                          </p:val>
                                        </p:tav>
                                      </p:tavLst>
                                    </p:anim>
                                    <p:anim calcmode="lin" valueType="num">
                                      <p:cBhvr additive="base">
                                        <p:cTn id="29" dur="500" fill="hold"/>
                                        <p:tgtEl>
                                          <p:spTgt spid="9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anim calcmode="lin" valueType="num">
                                      <p:cBhvr additive="base">
                                        <p:cTn id="32" dur="500" fill="hold"/>
                                        <p:tgtEl>
                                          <p:spTgt spid="99"/>
                                        </p:tgtEl>
                                        <p:attrNameLst>
                                          <p:attrName>ppt_x</p:attrName>
                                        </p:attrNameLst>
                                      </p:cBhvr>
                                      <p:tavLst>
                                        <p:tav tm="0">
                                          <p:val>
                                            <p:strVal val="#ppt_x"/>
                                          </p:val>
                                        </p:tav>
                                        <p:tav tm="100000">
                                          <p:val>
                                            <p:strVal val="#ppt_x"/>
                                          </p:val>
                                        </p:tav>
                                      </p:tavLst>
                                    </p:anim>
                                    <p:anim calcmode="lin" valueType="num">
                                      <p:cBhvr additive="base">
                                        <p:cTn id="33" dur="500" fill="hold"/>
                                        <p:tgtEl>
                                          <p:spTgt spid="9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2"/>
                                        </p:tgtEl>
                                        <p:attrNameLst>
                                          <p:attrName>style.visibility</p:attrName>
                                        </p:attrNameLst>
                                      </p:cBhvr>
                                      <p:to>
                                        <p:strVal val="visible"/>
                                      </p:to>
                                    </p:set>
                                    <p:anim calcmode="lin" valueType="num">
                                      <p:cBhvr additive="base">
                                        <p:cTn id="36" dur="500" fill="hold"/>
                                        <p:tgtEl>
                                          <p:spTgt spid="82"/>
                                        </p:tgtEl>
                                        <p:attrNameLst>
                                          <p:attrName>ppt_x</p:attrName>
                                        </p:attrNameLst>
                                      </p:cBhvr>
                                      <p:tavLst>
                                        <p:tav tm="0">
                                          <p:val>
                                            <p:strVal val="#ppt_x"/>
                                          </p:val>
                                        </p:tav>
                                        <p:tav tm="100000">
                                          <p:val>
                                            <p:strVal val="#ppt_x"/>
                                          </p:val>
                                        </p:tav>
                                      </p:tavLst>
                                    </p:anim>
                                    <p:anim calcmode="lin" valueType="num">
                                      <p:cBhvr additive="base">
                                        <p:cTn id="37" dur="500" fill="hold"/>
                                        <p:tgtEl>
                                          <p:spTgt spid="8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 calcmode="lin" valueType="num">
                                      <p:cBhvr additive="base">
                                        <p:cTn id="40" dur="500" fill="hold"/>
                                        <p:tgtEl>
                                          <p:spTgt spid="83"/>
                                        </p:tgtEl>
                                        <p:attrNameLst>
                                          <p:attrName>ppt_x</p:attrName>
                                        </p:attrNameLst>
                                      </p:cBhvr>
                                      <p:tavLst>
                                        <p:tav tm="0">
                                          <p:val>
                                            <p:strVal val="#ppt_x"/>
                                          </p:val>
                                        </p:tav>
                                        <p:tav tm="100000">
                                          <p:val>
                                            <p:strVal val="#ppt_x"/>
                                          </p:val>
                                        </p:tav>
                                      </p:tavLst>
                                    </p:anim>
                                    <p:anim calcmode="lin" valueType="num">
                                      <p:cBhvr additive="base">
                                        <p:cTn id="41" dur="500" fill="hold"/>
                                        <p:tgtEl>
                                          <p:spTgt spid="8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5"/>
                                        </p:tgtEl>
                                        <p:attrNameLst>
                                          <p:attrName>style.visibility</p:attrName>
                                        </p:attrNameLst>
                                      </p:cBhvr>
                                      <p:to>
                                        <p:strVal val="visible"/>
                                      </p:to>
                                    </p:set>
                                    <p:anim calcmode="lin" valueType="num">
                                      <p:cBhvr additive="base">
                                        <p:cTn id="44" dur="500" fill="hold"/>
                                        <p:tgtEl>
                                          <p:spTgt spid="85"/>
                                        </p:tgtEl>
                                        <p:attrNameLst>
                                          <p:attrName>ppt_x</p:attrName>
                                        </p:attrNameLst>
                                      </p:cBhvr>
                                      <p:tavLst>
                                        <p:tav tm="0">
                                          <p:val>
                                            <p:strVal val="#ppt_x"/>
                                          </p:val>
                                        </p:tav>
                                        <p:tav tm="100000">
                                          <p:val>
                                            <p:strVal val="#ppt_x"/>
                                          </p:val>
                                        </p:tav>
                                      </p:tavLst>
                                    </p:anim>
                                    <p:anim calcmode="lin" valueType="num">
                                      <p:cBhvr additive="base">
                                        <p:cTn id="45" dur="500" fill="hold"/>
                                        <p:tgtEl>
                                          <p:spTgt spid="85"/>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additive="base">
                                        <p:cTn id="48" dur="500" fill="hold"/>
                                        <p:tgtEl>
                                          <p:spTgt spid="84"/>
                                        </p:tgtEl>
                                        <p:attrNameLst>
                                          <p:attrName>ppt_x</p:attrName>
                                        </p:attrNameLst>
                                      </p:cBhvr>
                                      <p:tavLst>
                                        <p:tav tm="0">
                                          <p:val>
                                            <p:strVal val="#ppt_x"/>
                                          </p:val>
                                        </p:tav>
                                        <p:tav tm="100000">
                                          <p:val>
                                            <p:strVal val="#ppt_x"/>
                                          </p:val>
                                        </p:tav>
                                      </p:tavLst>
                                    </p:anim>
                                    <p:anim calcmode="lin" valueType="num">
                                      <p:cBhvr additive="base">
                                        <p:cTn id="49"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3" grpId="0"/>
      <p:bldP spid="85" grpId="0"/>
      <p:bldP spid="86" grpId="0" animBg="1"/>
      <p:bldP spid="87" grpId="0" animBg="1"/>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794240E9-5188-4485-8C38-F9CFA89B1B2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4" name="Rectangle 13">
            <a:extLst>
              <a:ext uri="{FF2B5EF4-FFF2-40B4-BE49-F238E27FC236}">
                <a16:creationId xmlns="" xmlns:a16="http://schemas.microsoft.com/office/drawing/2014/main" id="{0C027D17-2817-4B4C-9FA0-956F2556BFDC}"/>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Прямоугольник 9">
            <a:extLst>
              <a:ext uri="{FF2B5EF4-FFF2-40B4-BE49-F238E27FC236}">
                <a16:creationId xmlns="" xmlns:a16="http://schemas.microsoft.com/office/drawing/2014/main" id="{5EE88138-48BD-46AA-94F3-3B05DD703F63}"/>
              </a:ext>
            </a:extLst>
          </p:cNvPr>
          <p:cNvSpPr/>
          <p:nvPr/>
        </p:nvSpPr>
        <p:spPr>
          <a:xfrm>
            <a:off x="368678" y="117674"/>
            <a:ext cx="7585714" cy="523220"/>
          </a:xfrm>
          <a:prstGeom prst="rect">
            <a:avLst/>
          </a:prstGeom>
        </p:spPr>
        <p:txBody>
          <a:bodyPr wrap="square">
            <a:spAutoFit/>
          </a:bodyPr>
          <a:lstStyle/>
          <a:p>
            <a:r>
              <a:rPr lang="en-US" sz="2800" b="1" dirty="0">
                <a:solidFill>
                  <a:schemeClr val="bg1"/>
                </a:solidFill>
                <a:latin typeface="Montserrat" charset="0"/>
              </a:rPr>
              <a:t>MULTIPLE LINEAR REGRESSION</a:t>
            </a:r>
          </a:p>
        </p:txBody>
      </p:sp>
      <p:sp>
        <p:nvSpPr>
          <p:cNvPr id="7" name="Content Placeholder 2"/>
          <p:cNvSpPr txBox="1">
            <a:spLocks/>
          </p:cNvSpPr>
          <p:nvPr/>
        </p:nvSpPr>
        <p:spPr>
          <a:xfrm>
            <a:off x="439700" y="1278900"/>
            <a:ext cx="114729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Multiple Linear Regression: examines relationship between more than two variables.</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Recall that Simple Linear regression is a statistical model that examines linear relationship between two variables only.</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Each independent variable has its own corresponding coefficient.</a:t>
            </a:r>
          </a:p>
          <a:p>
            <a:pPr marL="342900" indent="-342900" algn="l">
              <a:buFont typeface="Arial" panose="020B0604020202020204" pitchFamily="34" charset="0"/>
              <a:buChar char="•"/>
            </a:pPr>
            <a:endParaRPr lang="en-CA" sz="1800" dirty="0">
              <a:solidFill>
                <a:schemeClr val="bg1"/>
              </a:solidFill>
              <a:latin typeface="Montserrat" charset="0"/>
              <a:ea typeface="Montserrat" charset="0"/>
              <a:cs typeface="Montserrat" charset="0"/>
            </a:endParaRPr>
          </a:p>
          <a:p>
            <a:pPr fontAlgn="base"/>
            <a:endParaRPr lang="en-CA" sz="1800" dirty="0">
              <a:solidFill>
                <a:schemeClr val="bg1"/>
              </a:solidFill>
            </a:endParaRPr>
          </a:p>
        </p:txBody>
      </p:sp>
      <mc:AlternateContent xmlns:mc="http://schemas.openxmlformats.org/markup-compatibility/2006" xmlns:a14="http://schemas.microsoft.com/office/drawing/2010/main">
        <mc:Choice Requires="a14">
          <p:sp>
            <p:nvSpPr>
              <p:cNvPr id="27" name="TextBox 26"/>
              <p:cNvSpPr txBox="1"/>
              <p:nvPr/>
            </p:nvSpPr>
            <p:spPr>
              <a:xfrm>
                <a:off x="2937237" y="2908519"/>
                <a:ext cx="724659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solidFill>
                            <a:schemeClr val="bg1"/>
                          </a:solidFill>
                          <a:latin typeface="Cambria Math" panose="02040503050406030204" pitchFamily="18" charset="0"/>
                        </a:rPr>
                        <m:t>𝑦</m:t>
                      </m:r>
                      <m:r>
                        <a:rPr lang="en-CA" sz="3600" b="0" i="1" smtClean="0">
                          <a:solidFill>
                            <a:schemeClr val="bg1"/>
                          </a:solidFill>
                          <a:latin typeface="Cambria Math" panose="02040503050406030204" pitchFamily="18" charset="0"/>
                        </a:rPr>
                        <m:t>=</m:t>
                      </m:r>
                      <m:sSub>
                        <m:sSubPr>
                          <m:ctrlPr>
                            <a:rPr lang="en-CA" sz="3600" b="0" i="1" smtClean="0">
                              <a:solidFill>
                                <a:schemeClr val="bg1"/>
                              </a:solidFill>
                              <a:latin typeface="Cambria Math" panose="02040503050406030204" pitchFamily="18" charset="0"/>
                            </a:rPr>
                          </m:ctrlPr>
                        </m:sSubPr>
                        <m:e>
                          <m:r>
                            <a:rPr lang="en-CA" sz="3600" b="0" i="1" smtClean="0">
                              <a:solidFill>
                                <a:schemeClr val="bg1"/>
                              </a:solidFill>
                              <a:latin typeface="Cambria Math" panose="02040503050406030204" pitchFamily="18" charset="0"/>
                            </a:rPr>
                            <m:t>𝑏</m:t>
                          </m:r>
                        </m:e>
                        <m:sub>
                          <m:r>
                            <a:rPr lang="en-CA" sz="3600" b="0" i="1" smtClean="0">
                              <a:solidFill>
                                <a:schemeClr val="bg1"/>
                              </a:solidFill>
                              <a:latin typeface="Cambria Math" panose="02040503050406030204" pitchFamily="18" charset="0"/>
                            </a:rPr>
                            <m:t>0</m:t>
                          </m:r>
                        </m:sub>
                      </m:sSub>
                      <m:r>
                        <a:rPr lang="en-CA" sz="3600" b="0" i="1" smtClean="0">
                          <a:solidFill>
                            <a:schemeClr val="bg1"/>
                          </a:solidFill>
                          <a:latin typeface="Cambria Math" panose="02040503050406030204" pitchFamily="18" charset="0"/>
                        </a:rPr>
                        <m:t>+</m:t>
                      </m:r>
                      <m:sSub>
                        <m:sSubPr>
                          <m:ctrlPr>
                            <a:rPr lang="en-CA" sz="3600" b="0" i="1" smtClean="0">
                              <a:solidFill>
                                <a:schemeClr val="bg1"/>
                              </a:solidFill>
                              <a:latin typeface="Cambria Math" panose="02040503050406030204" pitchFamily="18" charset="0"/>
                            </a:rPr>
                          </m:ctrlPr>
                        </m:sSubPr>
                        <m:e>
                          <m:r>
                            <a:rPr lang="en-CA" sz="3600" b="0" i="1" smtClean="0">
                              <a:solidFill>
                                <a:schemeClr val="bg1"/>
                              </a:solidFill>
                              <a:latin typeface="Cambria Math" panose="02040503050406030204" pitchFamily="18" charset="0"/>
                            </a:rPr>
                            <m:t>𝑏</m:t>
                          </m:r>
                        </m:e>
                        <m:sub>
                          <m:r>
                            <a:rPr lang="en-CA" sz="3600" b="0" i="1" smtClean="0">
                              <a:solidFill>
                                <a:schemeClr val="bg1"/>
                              </a:solidFill>
                              <a:latin typeface="Cambria Math" panose="02040503050406030204" pitchFamily="18" charset="0"/>
                            </a:rPr>
                            <m:t>1</m:t>
                          </m:r>
                        </m:sub>
                      </m:sSub>
                      <m:r>
                        <a:rPr lang="en-CA" sz="3600" b="0" i="1" smtClean="0">
                          <a:solidFill>
                            <a:schemeClr val="bg1"/>
                          </a:solidFill>
                          <a:latin typeface="Cambria Math" panose="02040503050406030204" pitchFamily="18" charset="0"/>
                        </a:rPr>
                        <m:t>∗</m:t>
                      </m:r>
                      <m:sSub>
                        <m:sSubPr>
                          <m:ctrlPr>
                            <a:rPr lang="en-CA" sz="3600" b="0" i="1" smtClean="0">
                              <a:solidFill>
                                <a:schemeClr val="bg1"/>
                              </a:solidFill>
                              <a:latin typeface="Cambria Math" panose="02040503050406030204" pitchFamily="18" charset="0"/>
                            </a:rPr>
                          </m:ctrlPr>
                        </m:sSubPr>
                        <m:e>
                          <m:r>
                            <a:rPr lang="en-CA" sz="3600" b="0" i="1" smtClean="0">
                              <a:solidFill>
                                <a:schemeClr val="bg1"/>
                              </a:solidFill>
                              <a:latin typeface="Cambria Math" panose="02040503050406030204" pitchFamily="18" charset="0"/>
                            </a:rPr>
                            <m:t>𝑥</m:t>
                          </m:r>
                        </m:e>
                        <m:sub>
                          <m:r>
                            <a:rPr lang="en-CA" sz="3600" b="0" i="1" smtClean="0">
                              <a:solidFill>
                                <a:schemeClr val="bg1"/>
                              </a:solidFill>
                              <a:latin typeface="Cambria Math" panose="02040503050406030204" pitchFamily="18" charset="0"/>
                            </a:rPr>
                            <m:t>1</m:t>
                          </m:r>
                        </m:sub>
                      </m:sSub>
                      <m:r>
                        <a:rPr lang="en-CA" sz="3600" b="0" i="1" smtClean="0">
                          <a:solidFill>
                            <a:schemeClr val="bg1"/>
                          </a:solidFill>
                          <a:latin typeface="Cambria Math" panose="02040503050406030204" pitchFamily="18" charset="0"/>
                        </a:rPr>
                        <m:t>+</m:t>
                      </m:r>
                      <m:sSub>
                        <m:sSubPr>
                          <m:ctrlPr>
                            <a:rPr lang="en-CA" sz="3600" b="0" i="1" smtClean="0">
                              <a:solidFill>
                                <a:schemeClr val="bg1"/>
                              </a:solidFill>
                              <a:latin typeface="Cambria Math" panose="02040503050406030204" pitchFamily="18" charset="0"/>
                            </a:rPr>
                          </m:ctrlPr>
                        </m:sSubPr>
                        <m:e>
                          <m:r>
                            <a:rPr lang="en-CA" sz="3600" b="0" i="1" smtClean="0">
                              <a:solidFill>
                                <a:schemeClr val="bg1"/>
                              </a:solidFill>
                              <a:latin typeface="Cambria Math" panose="02040503050406030204" pitchFamily="18" charset="0"/>
                            </a:rPr>
                            <m:t>𝑏</m:t>
                          </m:r>
                        </m:e>
                        <m:sub>
                          <m:r>
                            <a:rPr lang="en-CA" sz="3600" b="0" i="1" smtClean="0">
                              <a:solidFill>
                                <a:schemeClr val="bg1"/>
                              </a:solidFill>
                              <a:latin typeface="Cambria Math" panose="02040503050406030204" pitchFamily="18" charset="0"/>
                            </a:rPr>
                            <m:t>2</m:t>
                          </m:r>
                        </m:sub>
                      </m:sSub>
                      <m:r>
                        <a:rPr lang="en-CA" sz="3600" b="0" i="1" smtClean="0">
                          <a:solidFill>
                            <a:schemeClr val="bg1"/>
                          </a:solidFill>
                          <a:latin typeface="Cambria Math" panose="02040503050406030204" pitchFamily="18" charset="0"/>
                        </a:rPr>
                        <m:t>∗</m:t>
                      </m:r>
                      <m:sSub>
                        <m:sSubPr>
                          <m:ctrlPr>
                            <a:rPr lang="en-CA" sz="3600" b="0" i="1" smtClean="0">
                              <a:solidFill>
                                <a:schemeClr val="bg1"/>
                              </a:solidFill>
                              <a:latin typeface="Cambria Math" panose="02040503050406030204" pitchFamily="18" charset="0"/>
                            </a:rPr>
                          </m:ctrlPr>
                        </m:sSubPr>
                        <m:e>
                          <m:r>
                            <a:rPr lang="en-CA" sz="3600" b="0" i="1" smtClean="0">
                              <a:solidFill>
                                <a:schemeClr val="bg1"/>
                              </a:solidFill>
                              <a:latin typeface="Cambria Math" panose="02040503050406030204" pitchFamily="18" charset="0"/>
                            </a:rPr>
                            <m:t>𝑥</m:t>
                          </m:r>
                        </m:e>
                        <m:sub>
                          <m:r>
                            <a:rPr lang="en-CA" sz="3600" b="0" i="1" smtClean="0">
                              <a:solidFill>
                                <a:schemeClr val="bg1"/>
                              </a:solidFill>
                              <a:latin typeface="Cambria Math" panose="02040503050406030204" pitchFamily="18" charset="0"/>
                            </a:rPr>
                            <m:t>2</m:t>
                          </m:r>
                        </m:sub>
                      </m:sSub>
                      <m:r>
                        <a:rPr lang="en-CA" sz="3600" b="0" i="1" smtClean="0">
                          <a:solidFill>
                            <a:schemeClr val="bg1"/>
                          </a:solidFill>
                          <a:latin typeface="Cambria Math" panose="02040503050406030204" pitchFamily="18" charset="0"/>
                        </a:rPr>
                        <m:t>+..+</m:t>
                      </m:r>
                      <m:sSub>
                        <m:sSubPr>
                          <m:ctrlPr>
                            <a:rPr lang="en-CA" sz="3600" b="0" i="1" smtClean="0">
                              <a:solidFill>
                                <a:schemeClr val="bg1"/>
                              </a:solidFill>
                              <a:latin typeface="Cambria Math" panose="02040503050406030204" pitchFamily="18" charset="0"/>
                            </a:rPr>
                          </m:ctrlPr>
                        </m:sSubPr>
                        <m:e>
                          <m:r>
                            <a:rPr lang="en-CA" sz="3600" b="0" i="1" smtClean="0">
                              <a:solidFill>
                                <a:schemeClr val="bg1"/>
                              </a:solidFill>
                              <a:latin typeface="Cambria Math" panose="02040503050406030204" pitchFamily="18" charset="0"/>
                            </a:rPr>
                            <m:t>𝑏</m:t>
                          </m:r>
                        </m:e>
                        <m:sub>
                          <m:r>
                            <a:rPr lang="en-CA" sz="3600" b="0" i="1" smtClean="0">
                              <a:solidFill>
                                <a:schemeClr val="bg1"/>
                              </a:solidFill>
                              <a:latin typeface="Cambria Math" panose="02040503050406030204" pitchFamily="18" charset="0"/>
                            </a:rPr>
                            <m:t>𝑛</m:t>
                          </m:r>
                        </m:sub>
                      </m:sSub>
                      <m:sSub>
                        <m:sSubPr>
                          <m:ctrlPr>
                            <a:rPr lang="en-CA" sz="3600" b="0" i="1" smtClean="0">
                              <a:solidFill>
                                <a:schemeClr val="bg1"/>
                              </a:solidFill>
                              <a:latin typeface="Cambria Math" panose="02040503050406030204" pitchFamily="18" charset="0"/>
                            </a:rPr>
                          </m:ctrlPr>
                        </m:sSubPr>
                        <m:e>
                          <m:r>
                            <a:rPr lang="en-CA" sz="3600" b="0" i="1" smtClean="0">
                              <a:solidFill>
                                <a:schemeClr val="bg1"/>
                              </a:solidFill>
                              <a:latin typeface="Cambria Math" panose="02040503050406030204" pitchFamily="18" charset="0"/>
                            </a:rPr>
                            <m:t>𝑥</m:t>
                          </m:r>
                        </m:e>
                        <m:sub>
                          <m:r>
                            <a:rPr lang="en-CA" sz="3600" b="0" i="1" smtClean="0">
                              <a:solidFill>
                                <a:schemeClr val="bg1"/>
                              </a:solidFill>
                              <a:latin typeface="Cambria Math" panose="02040503050406030204" pitchFamily="18" charset="0"/>
                            </a:rPr>
                            <m:t>𝑛</m:t>
                          </m:r>
                        </m:sub>
                      </m:sSub>
                    </m:oMath>
                  </m:oMathPara>
                </a14:m>
                <a:endParaRPr lang="en-CA" sz="3600" dirty="0">
                  <a:solidFill>
                    <a:schemeClr val="bg1"/>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937237" y="2908519"/>
                <a:ext cx="7246599" cy="553998"/>
              </a:xfrm>
              <a:prstGeom prst="rect">
                <a:avLst/>
              </a:prstGeom>
              <a:blipFill>
                <a:blip r:embed="rId4"/>
                <a:stretch>
                  <a:fillRect/>
                </a:stretch>
              </a:blipFill>
            </p:spPr>
            <p:txBody>
              <a:bodyPr/>
              <a:lstStyle/>
              <a:p>
                <a:r>
                  <a:rPr lang="en-US">
                    <a:noFill/>
                  </a:rPr>
                  <a:t> </a:t>
                </a:r>
              </a:p>
            </p:txBody>
          </p:sp>
        </mc:Fallback>
      </mc:AlternateContent>
      <p:cxnSp>
        <p:nvCxnSpPr>
          <p:cNvPr id="28" name="Curved Connector 27"/>
          <p:cNvCxnSpPr/>
          <p:nvPr/>
        </p:nvCxnSpPr>
        <p:spPr>
          <a:xfrm rot="16200000" flipV="1">
            <a:off x="5822306" y="3434462"/>
            <a:ext cx="1264494" cy="1264094"/>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83590" y="4775924"/>
            <a:ext cx="5185587" cy="830997"/>
          </a:xfrm>
          <a:prstGeom prst="rect">
            <a:avLst/>
          </a:prstGeom>
          <a:noFill/>
        </p:spPr>
        <p:txBody>
          <a:bodyPr wrap="none" rtlCol="0">
            <a:spAutoFit/>
          </a:bodyPr>
          <a:lstStyle/>
          <a:p>
            <a:r>
              <a:rPr lang="en-CA" sz="2400" b="1" dirty="0">
                <a:solidFill>
                  <a:srgbClr val="FF0000"/>
                </a:solidFill>
              </a:rPr>
              <a:t>INDEPENDENT VARIABLES</a:t>
            </a:r>
          </a:p>
          <a:p>
            <a:r>
              <a:rPr lang="en-CA" sz="2400" b="1" dirty="0">
                <a:solidFill>
                  <a:srgbClr val="FF0000"/>
                </a:solidFill>
              </a:rPr>
              <a:t>(AGE, SMOKING HABITS, REGION,..ETC)</a:t>
            </a:r>
          </a:p>
        </p:txBody>
      </p:sp>
      <p:cxnSp>
        <p:nvCxnSpPr>
          <p:cNvPr id="30" name="Curved Connector 29"/>
          <p:cNvCxnSpPr/>
          <p:nvPr/>
        </p:nvCxnSpPr>
        <p:spPr>
          <a:xfrm rot="5400000" flipH="1" flipV="1">
            <a:off x="6937801" y="3806147"/>
            <a:ext cx="1270008" cy="515210"/>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p:nvPr/>
        </p:nvCxnSpPr>
        <p:spPr>
          <a:xfrm flipV="1">
            <a:off x="7572805" y="3581401"/>
            <a:ext cx="2409395" cy="1117355"/>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478201" y="4699118"/>
            <a:ext cx="3231013" cy="830997"/>
          </a:xfrm>
          <a:prstGeom prst="rect">
            <a:avLst/>
          </a:prstGeom>
          <a:noFill/>
        </p:spPr>
        <p:txBody>
          <a:bodyPr wrap="none" rtlCol="0">
            <a:spAutoFit/>
          </a:bodyPr>
          <a:lstStyle/>
          <a:p>
            <a:pPr algn="ctr"/>
            <a:r>
              <a:rPr lang="en-CA" sz="2400" b="1" dirty="0">
                <a:solidFill>
                  <a:srgbClr val="FF0000"/>
                </a:solidFill>
              </a:rPr>
              <a:t>DEPENDANT VARIABLES</a:t>
            </a:r>
          </a:p>
          <a:p>
            <a:pPr algn="ctr"/>
            <a:r>
              <a:rPr lang="en-CA" sz="2400" b="1" dirty="0">
                <a:solidFill>
                  <a:srgbClr val="FF0000"/>
                </a:solidFill>
              </a:rPr>
              <a:t>INSURANCE COST ($)</a:t>
            </a:r>
          </a:p>
        </p:txBody>
      </p:sp>
      <p:cxnSp>
        <p:nvCxnSpPr>
          <p:cNvPr id="33" name="Curved Connector 32"/>
          <p:cNvCxnSpPr/>
          <p:nvPr/>
        </p:nvCxnSpPr>
        <p:spPr>
          <a:xfrm rot="5400000" flipH="1" flipV="1">
            <a:off x="2223134" y="3570277"/>
            <a:ext cx="1161226" cy="945706"/>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866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794240E9-5188-4485-8C38-F9CFA89B1B2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9" name="Rectangle 8">
            <a:extLst>
              <a:ext uri="{FF2B5EF4-FFF2-40B4-BE49-F238E27FC236}">
                <a16:creationId xmlns="" xmlns:a16="http://schemas.microsoft.com/office/drawing/2014/main" id="{0C027D17-2817-4B4C-9FA0-956F2556BFDC}"/>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Прямоугольник 9">
            <a:extLst>
              <a:ext uri="{FF2B5EF4-FFF2-40B4-BE49-F238E27FC236}">
                <a16:creationId xmlns="" xmlns:a16="http://schemas.microsoft.com/office/drawing/2014/main" id="{5EE88138-48BD-46AA-94F3-3B05DD703F63}"/>
              </a:ext>
            </a:extLst>
          </p:cNvPr>
          <p:cNvSpPr/>
          <p:nvPr/>
        </p:nvSpPr>
        <p:spPr>
          <a:xfrm>
            <a:off x="344633" y="428"/>
            <a:ext cx="6970567" cy="1015663"/>
          </a:xfrm>
          <a:prstGeom prst="rect">
            <a:avLst/>
          </a:prstGeom>
        </p:spPr>
        <p:txBody>
          <a:bodyPr wrap="square">
            <a:spAutoFit/>
          </a:bodyPr>
          <a:lstStyle/>
          <a:p>
            <a:r>
              <a:rPr lang="en-CA" sz="3000" b="1" dirty="0">
                <a:solidFill>
                  <a:schemeClr val="bg1"/>
                </a:solidFill>
                <a:latin typeface="Montserrat" charset="0"/>
                <a:ea typeface="Montserrat" charset="0"/>
                <a:cs typeface="Montserrat" charset="0"/>
              </a:rPr>
              <a:t>SIMPLE LINEAR REGRESSION: ADDITIONAL READING MATERIAL</a:t>
            </a:r>
          </a:p>
        </p:txBody>
      </p:sp>
      <p:sp>
        <p:nvSpPr>
          <p:cNvPr id="13" name="Content Placeholder 2"/>
          <p:cNvSpPr txBox="1">
            <a:spLocks/>
          </p:cNvSpPr>
          <p:nvPr/>
        </p:nvSpPr>
        <p:spPr>
          <a:xfrm>
            <a:off x="1100138" y="1157949"/>
            <a:ext cx="5105400" cy="30251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2000" dirty="0" smtClean="0">
                <a:solidFill>
                  <a:schemeClr val="bg1"/>
                </a:solidFill>
              </a:rPr>
              <a:t>Additional Resources, Page #123: </a:t>
            </a:r>
            <a:r>
              <a:rPr lang="en-CA" sz="2000" dirty="0" smtClean="0">
                <a:solidFill>
                  <a:schemeClr val="bg1"/>
                </a:solidFill>
                <a:hlinkClick r:id="rId4"/>
              </a:rPr>
              <a:t>http://www.cs.huji.ac.il/~shais/UnderstandingMachineLearning/understanding-machine-learning-theory-algorithms.pdf</a:t>
            </a:r>
            <a:endParaRPr lang="en-CA" sz="2000" dirty="0" smtClean="0">
              <a:solidFill>
                <a:schemeClr val="bg1"/>
              </a:solidFill>
            </a:endParaRPr>
          </a:p>
          <a:p>
            <a:pPr algn="l"/>
            <a:endParaRPr lang="en-CA" sz="2000" dirty="0" smtClean="0">
              <a:solidFill>
                <a:schemeClr val="bg1"/>
              </a:solidFill>
            </a:endParaRPr>
          </a:p>
          <a:p>
            <a:pPr algn="l"/>
            <a:endParaRPr lang="en-CA" sz="2000" dirty="0" smtClean="0">
              <a:solidFill>
                <a:schemeClr val="bg1"/>
              </a:solidFill>
            </a:endParaRPr>
          </a:p>
          <a:p>
            <a:pPr algn="l"/>
            <a:endParaRPr lang="en-CA" sz="2000" dirty="0">
              <a:solidFill>
                <a:schemeClr val="bg1"/>
              </a:solidFill>
            </a:endParaRPr>
          </a:p>
        </p:txBody>
      </p:sp>
      <p:pic>
        <p:nvPicPr>
          <p:cNvPr id="22" name="Picture 21"/>
          <p:cNvPicPr>
            <a:picLocks noChangeAspect="1"/>
          </p:cNvPicPr>
          <p:nvPr/>
        </p:nvPicPr>
        <p:blipFill>
          <a:blip r:embed="rId5"/>
          <a:stretch>
            <a:fillRect/>
          </a:stretch>
        </p:blipFill>
        <p:spPr>
          <a:xfrm>
            <a:off x="1843657" y="2540875"/>
            <a:ext cx="2320422" cy="3284483"/>
          </a:xfrm>
          <a:prstGeom prst="rect">
            <a:avLst/>
          </a:prstGeom>
          <a:noFill/>
          <a:ln w="57150">
            <a:solidFill>
              <a:srgbClr val="FF0000"/>
            </a:solidFill>
          </a:ln>
        </p:spPr>
      </p:pic>
      <p:sp>
        <p:nvSpPr>
          <p:cNvPr id="23" name="Content Placeholder 2"/>
          <p:cNvSpPr txBox="1">
            <a:spLocks/>
          </p:cNvSpPr>
          <p:nvPr/>
        </p:nvSpPr>
        <p:spPr>
          <a:xfrm>
            <a:off x="6205538" y="1157949"/>
            <a:ext cx="4862512" cy="3025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smtClean="0">
                <a:solidFill>
                  <a:schemeClr val="bg1"/>
                </a:solidFill>
              </a:rPr>
              <a:t>Additional Resources, Page #61: </a:t>
            </a:r>
          </a:p>
          <a:p>
            <a:pPr marL="0" indent="0" algn="just">
              <a:buNone/>
            </a:pPr>
            <a:r>
              <a:rPr lang="en-CA" sz="2000" dirty="0" smtClean="0">
                <a:solidFill>
                  <a:schemeClr val="bg1"/>
                </a:solidFill>
                <a:hlinkClick r:id="rId6"/>
              </a:rPr>
              <a:t>http</a:t>
            </a:r>
            <a:r>
              <a:rPr lang="en-CA" sz="2000" dirty="0">
                <a:solidFill>
                  <a:schemeClr val="bg1"/>
                </a:solidFill>
                <a:hlinkClick r:id="rId6"/>
              </a:rPr>
              <a:t>://</a:t>
            </a:r>
            <a:r>
              <a:rPr lang="en-CA" sz="2000" dirty="0" smtClean="0">
                <a:solidFill>
                  <a:schemeClr val="bg1"/>
                </a:solidFill>
                <a:hlinkClick r:id="rId6"/>
              </a:rPr>
              <a:t>www-bcf.usc.edu</a:t>
            </a:r>
            <a:r>
              <a:rPr lang="en-CA" sz="2000" dirty="0">
                <a:solidFill>
                  <a:schemeClr val="bg1"/>
                </a:solidFill>
                <a:hlinkClick r:id="rId6"/>
              </a:rPr>
              <a:t>/~</a:t>
            </a:r>
            <a:r>
              <a:rPr lang="en-CA" sz="2000" dirty="0" smtClean="0">
                <a:solidFill>
                  <a:schemeClr val="bg1"/>
                </a:solidFill>
                <a:hlinkClick r:id="rId6"/>
              </a:rPr>
              <a:t>gareth/ISL/ISLR%20Seventh%20Printing.pdf</a:t>
            </a:r>
            <a:endParaRPr lang="en-CA" sz="2000" dirty="0" smtClean="0">
              <a:solidFill>
                <a:schemeClr val="bg1"/>
              </a:solidFill>
            </a:endParaRPr>
          </a:p>
          <a:p>
            <a:endParaRPr lang="en-CA" sz="2000" dirty="0" smtClean="0">
              <a:solidFill>
                <a:schemeClr val="bg1"/>
              </a:solidFill>
            </a:endParaRPr>
          </a:p>
          <a:p>
            <a:endParaRPr lang="en-CA" sz="2000" dirty="0" smtClean="0">
              <a:solidFill>
                <a:schemeClr val="bg1"/>
              </a:solidFill>
            </a:endParaRPr>
          </a:p>
          <a:p>
            <a:endParaRPr lang="en-CA" sz="2000" dirty="0">
              <a:solidFill>
                <a:schemeClr val="bg1"/>
              </a:solidFill>
            </a:endParaRPr>
          </a:p>
        </p:txBody>
      </p:sp>
      <p:pic>
        <p:nvPicPr>
          <p:cNvPr id="24" name="Picture 23"/>
          <p:cNvPicPr>
            <a:picLocks noChangeAspect="1"/>
          </p:cNvPicPr>
          <p:nvPr/>
        </p:nvPicPr>
        <p:blipFill>
          <a:blip r:embed="rId7"/>
          <a:stretch>
            <a:fillRect/>
          </a:stretch>
        </p:blipFill>
        <p:spPr>
          <a:xfrm>
            <a:off x="7650801" y="2538082"/>
            <a:ext cx="2217099" cy="3287276"/>
          </a:xfrm>
          <a:prstGeom prst="rect">
            <a:avLst/>
          </a:prstGeom>
          <a:noFill/>
          <a:ln w="57150">
            <a:solidFill>
              <a:srgbClr val="FF0000"/>
            </a:solidFill>
          </a:ln>
        </p:spPr>
      </p:pic>
    </p:spTree>
    <p:extLst>
      <p:ext uri="{BB962C8B-B14F-4D97-AF65-F5344CB8AC3E}">
        <p14:creationId xmlns:p14="http://schemas.microsoft.com/office/powerpoint/2010/main" val="3418547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 xmlns:a16="http://schemas.microsoft.com/office/drawing/2014/main" id="{794240E9-5188-4485-8C38-F9CFA89B1B2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55" name="Rectangle 54">
            <a:extLst>
              <a:ext uri="{FF2B5EF4-FFF2-40B4-BE49-F238E27FC236}">
                <a16:creationId xmlns="" xmlns:a16="http://schemas.microsoft.com/office/drawing/2014/main" id="{0C027D17-2817-4B4C-9FA0-956F2556BFDC}"/>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Прямоугольник 9">
            <a:extLst>
              <a:ext uri="{FF2B5EF4-FFF2-40B4-BE49-F238E27FC236}">
                <a16:creationId xmlns="" xmlns:a16="http://schemas.microsoft.com/office/drawing/2014/main" id="{5EE88138-48BD-46AA-94F3-3B05DD703F63}"/>
              </a:ext>
            </a:extLst>
          </p:cNvPr>
          <p:cNvSpPr/>
          <p:nvPr/>
        </p:nvSpPr>
        <p:spPr>
          <a:xfrm>
            <a:off x="335464" y="212086"/>
            <a:ext cx="9827492" cy="553998"/>
          </a:xfrm>
          <a:prstGeom prst="rect">
            <a:avLst/>
          </a:prstGeom>
        </p:spPr>
        <p:txBody>
          <a:bodyPr wrap="square">
            <a:spAutoFit/>
          </a:bodyPr>
          <a:lstStyle/>
          <a:p>
            <a:r>
              <a:rPr lang="en-CA" sz="3000" b="1" dirty="0" smtClean="0">
                <a:solidFill>
                  <a:schemeClr val="bg1"/>
                </a:solidFill>
                <a:latin typeface="Montserrat" charset="0"/>
                <a:ea typeface="Montserrat" charset="0"/>
                <a:cs typeface="Montserrat" charset="0"/>
              </a:rPr>
              <a:t>MINI CHALLENGE:</a:t>
            </a:r>
            <a:endParaRPr lang="en-CA" sz="3000" b="1" dirty="0">
              <a:solidFill>
                <a:schemeClr val="bg1"/>
              </a:solidFill>
              <a:latin typeface="Montserrat" charset="0"/>
              <a:ea typeface="Montserrat" charset="0"/>
              <a:cs typeface="Montserrat" charset="0"/>
            </a:endParaRPr>
          </a:p>
        </p:txBody>
      </p:sp>
      <p:sp>
        <p:nvSpPr>
          <p:cNvPr id="7" name="Content Placeholder 2"/>
          <p:cNvSpPr txBox="1">
            <a:spLocks/>
          </p:cNvSpPr>
          <p:nvPr/>
        </p:nvSpPr>
        <p:spPr>
          <a:xfrm>
            <a:off x="759597" y="1264643"/>
            <a:ext cx="519811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2000" dirty="0">
                <a:solidFill>
                  <a:schemeClr val="bg1"/>
                </a:solidFill>
                <a:latin typeface="Montserrat" charset="0"/>
                <a:ea typeface="Montserrat" charset="0"/>
                <a:cs typeface="Montserrat" charset="0"/>
              </a:rPr>
              <a:t>Match the equations to the </a:t>
            </a:r>
            <a:r>
              <a:rPr lang="en-CA" sz="2000" dirty="0" smtClean="0">
                <a:solidFill>
                  <a:schemeClr val="bg1"/>
                </a:solidFill>
                <a:latin typeface="Montserrat" charset="0"/>
                <a:ea typeface="Montserrat" charset="0"/>
                <a:cs typeface="Montserrat" charset="0"/>
              </a:rPr>
              <a:t>figures below and explain why:</a:t>
            </a:r>
            <a:endParaRPr lang="en-CA" sz="2000" dirty="0">
              <a:solidFill>
                <a:schemeClr val="bg1"/>
              </a:solidFill>
              <a:latin typeface="Montserrat" charset="0"/>
              <a:ea typeface="Montserrat" charset="0"/>
              <a:cs typeface="Montserrat" charset="0"/>
            </a:endParaRPr>
          </a:p>
        </p:txBody>
      </p:sp>
      <mc:AlternateContent xmlns:mc="http://schemas.openxmlformats.org/markup-compatibility/2006" xmlns:a14="http://schemas.microsoft.com/office/drawing/2010/main">
        <mc:Choice Requires="a14">
          <p:sp>
            <p:nvSpPr>
              <p:cNvPr id="21" name="TextBox 20"/>
              <p:cNvSpPr txBox="1"/>
              <p:nvPr/>
            </p:nvSpPr>
            <p:spPr>
              <a:xfrm>
                <a:off x="8042832" y="1230659"/>
                <a:ext cx="2313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bg1"/>
                          </a:solidFill>
                          <a:latin typeface="Cambria Math" panose="02040503050406030204" pitchFamily="18" charset="0"/>
                        </a:rPr>
                        <m:t>𝑦</m:t>
                      </m:r>
                      <m:r>
                        <a:rPr lang="en-CA" sz="2800" b="0" i="1" smtClean="0">
                          <a:solidFill>
                            <a:schemeClr val="bg1"/>
                          </a:solidFill>
                          <a:latin typeface="Cambria Math" panose="02040503050406030204" pitchFamily="18" charset="0"/>
                        </a:rPr>
                        <m:t>=20−5∗</m:t>
                      </m:r>
                      <m:r>
                        <a:rPr lang="en-CA" sz="2800" b="0" i="1" smtClean="0">
                          <a:solidFill>
                            <a:schemeClr val="bg1"/>
                          </a:solidFill>
                          <a:latin typeface="Cambria Math" panose="02040503050406030204" pitchFamily="18" charset="0"/>
                        </a:rPr>
                        <m:t>𝑥</m:t>
                      </m:r>
                    </m:oMath>
                  </m:oMathPara>
                </a14:m>
                <a:endParaRPr lang="en-CA" sz="2800" dirty="0">
                  <a:solidFill>
                    <a:schemeClr val="bg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042832" y="1230659"/>
                <a:ext cx="2313390" cy="430887"/>
              </a:xfrm>
              <a:prstGeom prst="rect">
                <a:avLst/>
              </a:prstGeom>
              <a:blipFill rotWithShape="0">
                <a:blip r:embed="rId4"/>
                <a:stretch>
                  <a:fillRect/>
                </a:stretch>
              </a:blipFill>
            </p:spPr>
            <p:txBody>
              <a:bodyPr/>
              <a:lstStyle/>
              <a:p>
                <a:r>
                  <a:rPr lang="en-CA">
                    <a:noFill/>
                  </a:rPr>
                  <a:t> </a:t>
                </a:r>
              </a:p>
            </p:txBody>
          </p:sp>
        </mc:Fallback>
      </mc:AlternateContent>
      <p:cxnSp>
        <p:nvCxnSpPr>
          <p:cNvPr id="22" name="Straight Arrow Connector 21"/>
          <p:cNvCxnSpPr/>
          <p:nvPr/>
        </p:nvCxnSpPr>
        <p:spPr>
          <a:xfrm flipV="1">
            <a:off x="1695619" y="6333670"/>
            <a:ext cx="3907020" cy="2507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723118" y="2886431"/>
            <a:ext cx="3159" cy="349534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271293" y="545760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2881715" y="484172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2425179" y="591758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3572691" y="429627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4912518" y="345855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4312272" y="396773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4454371" y="447393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3325999" y="526289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051850" y="397421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3" name="TextBox 32"/>
              <p:cNvSpPr txBox="1"/>
              <p:nvPr/>
            </p:nvSpPr>
            <p:spPr>
              <a:xfrm>
                <a:off x="3277200" y="6333670"/>
                <a:ext cx="431528"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bg1"/>
                          </a:solidFill>
                          <a:latin typeface="Cambria Math" panose="02040503050406030204" pitchFamily="18" charset="0"/>
                        </a:rPr>
                        <m:t>𝒙</m:t>
                      </m:r>
                    </m:oMath>
                  </m:oMathPara>
                </a14:m>
                <a:endParaRPr lang="en-CA" sz="2400"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3277200" y="6333670"/>
                <a:ext cx="431528" cy="461665"/>
              </a:xfrm>
              <a:prstGeom prst="rect">
                <a:avLst/>
              </a:prstGeom>
              <a:blipFill rotWithShape="0">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rot="16200000">
                <a:off x="1148357" y="4484522"/>
                <a:ext cx="437940" cy="46166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bg1"/>
                          </a:solidFill>
                          <a:latin typeface="Cambria Math" panose="02040503050406030204" pitchFamily="18" charset="0"/>
                        </a:rPr>
                        <m:t>𝒚</m:t>
                      </m:r>
                    </m:oMath>
                  </m:oMathPara>
                </a14:m>
                <a:endParaRPr lang="en-CA" sz="2400" b="1" dirty="0"/>
              </a:p>
            </p:txBody>
          </p:sp>
        </mc:Choice>
        <mc:Fallback xmlns="">
          <p:sp>
            <p:nvSpPr>
              <p:cNvPr id="34" name="TextBox 33"/>
              <p:cNvSpPr txBox="1">
                <a:spLocks noRot="1" noChangeAspect="1" noMove="1" noResize="1" noEditPoints="1" noAdjustHandles="1" noChangeArrowheads="1" noChangeShapeType="1" noTextEdit="1"/>
              </p:cNvSpPr>
              <p:nvPr/>
            </p:nvSpPr>
            <p:spPr>
              <a:xfrm rot="16200000">
                <a:off x="1148357" y="4484522"/>
                <a:ext cx="437940" cy="461665"/>
              </a:xfrm>
              <a:prstGeom prst="rect">
                <a:avLst/>
              </a:prstGeom>
              <a:blipFill rotWithShape="0">
                <a:blip r:embed="rId6"/>
                <a:stretch>
                  <a:fillRect r="-10526"/>
                </a:stretch>
              </a:blipFill>
              <a:ln>
                <a:noFill/>
              </a:ln>
            </p:spPr>
            <p:txBody>
              <a:bodyPr/>
              <a:lstStyle/>
              <a:p>
                <a:r>
                  <a:rPr lang="en-CA">
                    <a:noFill/>
                  </a:rPr>
                  <a:t> </a:t>
                </a:r>
              </a:p>
            </p:txBody>
          </p:sp>
        </mc:Fallback>
      </mc:AlternateContent>
      <p:cxnSp>
        <p:nvCxnSpPr>
          <p:cNvPr id="35" name="Straight Connector 34"/>
          <p:cNvCxnSpPr>
            <a:stCxn id="32" idx="0"/>
          </p:cNvCxnSpPr>
          <p:nvPr/>
        </p:nvCxnSpPr>
        <p:spPr>
          <a:xfrm flipH="1">
            <a:off x="1729942" y="3974215"/>
            <a:ext cx="3464008" cy="236649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6077907" y="1198304"/>
                <a:ext cx="14886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bg1"/>
                          </a:solidFill>
                          <a:latin typeface="Cambria Math" panose="02040503050406030204" pitchFamily="18" charset="0"/>
                        </a:rPr>
                        <m:t>𝑦</m:t>
                      </m:r>
                      <m:r>
                        <a:rPr lang="en-CA" sz="2800" b="0" i="1" smtClean="0">
                          <a:solidFill>
                            <a:schemeClr val="bg1"/>
                          </a:solidFill>
                          <a:latin typeface="Cambria Math" panose="02040503050406030204" pitchFamily="18" charset="0"/>
                        </a:rPr>
                        <m:t>=4∗</m:t>
                      </m:r>
                      <m:r>
                        <a:rPr lang="en-CA" sz="2800" b="0" i="1" smtClean="0">
                          <a:solidFill>
                            <a:schemeClr val="bg1"/>
                          </a:solidFill>
                          <a:latin typeface="Cambria Math" panose="02040503050406030204" pitchFamily="18" charset="0"/>
                        </a:rPr>
                        <m:t>𝑥</m:t>
                      </m:r>
                    </m:oMath>
                  </m:oMathPara>
                </a14:m>
                <a:endParaRPr lang="en-CA" sz="2800" dirty="0">
                  <a:solidFill>
                    <a:schemeClr val="bg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077907" y="1198304"/>
                <a:ext cx="1488613" cy="430887"/>
              </a:xfrm>
              <a:prstGeom prst="rect">
                <a:avLst/>
              </a:prstGeom>
              <a:blipFill rotWithShape="0">
                <a:blip r:embed="rId7"/>
                <a:stretch>
                  <a:fillRect/>
                </a:stretch>
              </a:blipFill>
            </p:spPr>
            <p:txBody>
              <a:bodyPr/>
              <a:lstStyle/>
              <a:p>
                <a:r>
                  <a:rPr lang="en-CA">
                    <a:noFill/>
                  </a:rPr>
                  <a:t> </a:t>
                </a:r>
              </a:p>
            </p:txBody>
          </p:sp>
        </mc:Fallback>
      </mc:AlternateContent>
      <p:cxnSp>
        <p:nvCxnSpPr>
          <p:cNvPr id="37" name="Straight Arrow Connector 36"/>
          <p:cNvCxnSpPr/>
          <p:nvPr/>
        </p:nvCxnSpPr>
        <p:spPr>
          <a:xfrm flipV="1">
            <a:off x="6852381" y="6278574"/>
            <a:ext cx="3907020" cy="2507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6858000" y="2886431"/>
            <a:ext cx="25039" cy="344024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9878757" y="545760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p:cNvSpPr/>
          <p:nvPr/>
        </p:nvSpPr>
        <p:spPr>
          <a:xfrm>
            <a:off x="9712995" y="496277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Oval 40"/>
          <p:cNvSpPr/>
          <p:nvPr/>
        </p:nvSpPr>
        <p:spPr>
          <a:xfrm>
            <a:off x="10334317" y="473248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p:cNvSpPr/>
          <p:nvPr/>
        </p:nvSpPr>
        <p:spPr>
          <a:xfrm>
            <a:off x="9597805" y="4402929"/>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Oval 42"/>
          <p:cNvSpPr/>
          <p:nvPr/>
        </p:nvSpPr>
        <p:spPr>
          <a:xfrm>
            <a:off x="7882463" y="324958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Oval 43"/>
          <p:cNvSpPr/>
          <p:nvPr/>
        </p:nvSpPr>
        <p:spPr>
          <a:xfrm>
            <a:off x="7322099" y="306112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Oval 44"/>
          <p:cNvSpPr/>
          <p:nvPr/>
        </p:nvSpPr>
        <p:spPr>
          <a:xfrm>
            <a:off x="7270077" y="360705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Oval 45"/>
          <p:cNvSpPr/>
          <p:nvPr/>
        </p:nvSpPr>
        <p:spPr>
          <a:xfrm>
            <a:off x="8620674" y="395955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Oval 46"/>
          <p:cNvSpPr/>
          <p:nvPr/>
        </p:nvSpPr>
        <p:spPr>
          <a:xfrm>
            <a:off x="9002470" y="485169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Oval 47"/>
          <p:cNvSpPr/>
          <p:nvPr/>
        </p:nvSpPr>
        <p:spPr>
          <a:xfrm>
            <a:off x="7861635" y="392266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Oval 48"/>
          <p:cNvSpPr/>
          <p:nvPr/>
        </p:nvSpPr>
        <p:spPr>
          <a:xfrm>
            <a:off x="9036655" y="425287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49"/>
          <p:cNvSpPr/>
          <p:nvPr/>
        </p:nvSpPr>
        <p:spPr>
          <a:xfrm>
            <a:off x="8462667" y="443236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1" name="TextBox 50"/>
              <p:cNvSpPr txBox="1"/>
              <p:nvPr/>
            </p:nvSpPr>
            <p:spPr>
              <a:xfrm>
                <a:off x="8841099" y="6340706"/>
                <a:ext cx="4315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bg1"/>
                          </a:solidFill>
                          <a:latin typeface="Cambria Math" panose="02040503050406030204" pitchFamily="18" charset="0"/>
                        </a:rPr>
                        <m:t>𝒙</m:t>
                      </m:r>
                    </m:oMath>
                  </m:oMathPara>
                </a14:m>
                <a:endParaRPr lang="en-CA" sz="2400" b="1" dirty="0">
                  <a:solidFill>
                    <a:schemeClr val="bg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841099" y="6340706"/>
                <a:ext cx="431528" cy="461665"/>
              </a:xfrm>
              <a:prstGeom prst="rect">
                <a:avLst/>
              </a:prstGeom>
              <a:blipFill rotWithShape="0">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rot="16200000">
                <a:off x="6226948" y="4391067"/>
                <a:ext cx="4379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1" i="1" dirty="0" smtClean="0">
                          <a:solidFill>
                            <a:schemeClr val="bg1"/>
                          </a:solidFill>
                          <a:latin typeface="Cambria Math" panose="02040503050406030204" pitchFamily="18" charset="0"/>
                        </a:rPr>
                        <m:t>𝒚</m:t>
                      </m:r>
                    </m:oMath>
                  </m:oMathPara>
                </a14:m>
                <a:endParaRPr lang="en-CA" sz="2400" b="1" dirty="0">
                  <a:solidFill>
                    <a:schemeClr val="bg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rot="16200000">
                <a:off x="6226948" y="4391067"/>
                <a:ext cx="437940" cy="461665"/>
              </a:xfrm>
              <a:prstGeom prst="rect">
                <a:avLst/>
              </a:prstGeom>
              <a:blipFill rotWithShape="0">
                <a:blip r:embed="rId9"/>
                <a:stretch>
                  <a:fillRect r="-12000"/>
                </a:stretch>
              </a:blipFill>
            </p:spPr>
            <p:txBody>
              <a:bodyPr/>
              <a:lstStyle/>
              <a:p>
                <a:r>
                  <a:rPr lang="en-CA">
                    <a:noFill/>
                  </a:rPr>
                  <a:t> </a:t>
                </a:r>
              </a:p>
            </p:txBody>
          </p:sp>
        </mc:Fallback>
      </mc:AlternateContent>
      <p:cxnSp>
        <p:nvCxnSpPr>
          <p:cNvPr id="53" name="Straight Connector 52"/>
          <p:cNvCxnSpPr/>
          <p:nvPr/>
        </p:nvCxnSpPr>
        <p:spPr>
          <a:xfrm flipH="1" flipV="1">
            <a:off x="6883040" y="3249585"/>
            <a:ext cx="4433395" cy="283575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346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420550"/>
            <a:ext cx="48768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AMAZON WEB SERVICES (AWS) </a:t>
            </a:r>
            <a:r>
              <a:rPr lang="en-CA" sz="3600" b="0" dirty="0" smtClean="0"/>
              <a:t>101 &amp; DEMO</a:t>
            </a:r>
            <a:endParaRPr lang="en-US" sz="3600" b="0" dirty="0"/>
          </a:p>
        </p:txBody>
      </p:sp>
      <p:sp>
        <p:nvSpPr>
          <p:cNvPr id="6" name="Rectangle: Rounded Corners 5">
            <a:extLst>
              <a:ext uri="{FF2B5EF4-FFF2-40B4-BE49-F238E27FC236}">
                <a16:creationId xmlns="" xmlns:a16="http://schemas.microsoft.com/office/drawing/2014/main" id="{DE1637B2-E08A-40B0-B1F7-2D16C77EB5F4}"/>
              </a:ext>
            </a:extLst>
          </p:cNvPr>
          <p:cNvSpPr/>
          <p:nvPr/>
        </p:nvSpPr>
        <p:spPr>
          <a:xfrm>
            <a:off x="723900" y="32033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 xmlns:a16="http://schemas.microsoft.com/office/drawing/2014/main" id="{967CA593-D9CE-40F7-B5D7-0F9A09EFE693}"/>
              </a:ext>
            </a:extLst>
          </p:cNvPr>
          <p:cNvSpPr/>
          <p:nvPr/>
        </p:nvSpPr>
        <p:spPr>
          <a:xfrm>
            <a:off x="723900" y="3200400"/>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C399759-7436-4B44-815A-B523D8FCDA5F}"/>
              </a:ext>
            </a:extLst>
          </p:cNvPr>
          <p:cNvSpPr txBox="1"/>
          <p:nvPr/>
        </p:nvSpPr>
        <p:spPr>
          <a:xfrm>
            <a:off x="647700" y="36182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 xmlns:a16="http://schemas.microsoft.com/office/drawing/2014/main" id="{9CFC49A3-4F12-444C-B386-356F9DEF4A71}"/>
              </a:ext>
            </a:extLst>
          </p:cNvPr>
          <p:cNvSpPr txBox="1"/>
          <p:nvPr/>
        </p:nvSpPr>
        <p:spPr>
          <a:xfrm>
            <a:off x="6134100" y="36182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 xmlns:a16="http://schemas.microsoft.com/office/drawing/2014/main" id="{404165EE-E4AE-4196-9B52-82344188CC8E}"/>
              </a:ext>
            </a:extLst>
          </p:cNvPr>
          <p:cNvSpPr/>
          <p:nvPr/>
        </p:nvSpPr>
        <p:spPr>
          <a:xfrm>
            <a:off x="2300654" y="3457520"/>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30575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 xmlns:a16="http://schemas.microsoft.com/office/drawing/2014/main" id="{6BCD2111-0DB6-4A2B-A89B-6AF56101E58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7" name="Rectangle 16">
            <a:extLst>
              <a:ext uri="{FF2B5EF4-FFF2-40B4-BE49-F238E27FC236}">
                <a16:creationId xmlns="" xmlns:a16="http://schemas.microsoft.com/office/drawing/2014/main" id="{01F4C2EF-C1FD-4CD7-A6F0-9B59FF4B90FD}"/>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a:solidFill>
                  <a:schemeClr val="bg1"/>
                </a:solidFill>
                <a:latin typeface="Montserrat" charset="0"/>
              </a:rPr>
              <a:t>AWS 101</a:t>
            </a:r>
          </a:p>
        </p:txBody>
      </p:sp>
      <p:sp>
        <p:nvSpPr>
          <p:cNvPr id="18" name="Rectangle 17">
            <a:extLst>
              <a:ext uri="{FF2B5EF4-FFF2-40B4-BE49-F238E27FC236}">
                <a16:creationId xmlns="" xmlns:a16="http://schemas.microsoft.com/office/drawing/2014/main" id="{924C238E-C25C-4772-B589-AFA548AE7318}"/>
              </a:ext>
            </a:extLst>
          </p:cNvPr>
          <p:cNvSpPr/>
          <p:nvPr/>
        </p:nvSpPr>
        <p:spPr>
          <a:xfrm>
            <a:off x="178178" y="1351792"/>
            <a:ext cx="6756022" cy="3416320"/>
          </a:xfrm>
          <a:prstGeom prst="rect">
            <a:avLst/>
          </a:prstGeom>
        </p:spPr>
        <p:txBody>
          <a:bodyPr vert="horz" lIns="91440" tIns="45720" rIns="91440" bIns="45720" rtlCol="0">
            <a:normAutofit/>
          </a:bodyPr>
          <a:lstStyle/>
          <a:p>
            <a:pPr marL="342900" indent="-342900">
              <a:lnSpc>
                <a:spcPct val="90000"/>
              </a:lnSpc>
              <a:spcBef>
                <a:spcPts val="1000"/>
              </a:spcBef>
              <a:buFont typeface="Arial" panose="020B0604020202020204" pitchFamily="34" charset="0"/>
              <a:buChar char="•"/>
            </a:pPr>
            <a:r>
              <a:rPr lang="en-CA" dirty="0">
                <a:solidFill>
                  <a:schemeClr val="bg1"/>
                </a:solidFill>
                <a:latin typeface="Montserrat" charset="0"/>
              </a:rPr>
              <a:t>Amazon Web Services (AWS) is the world’s top cloud platform. </a:t>
            </a:r>
          </a:p>
          <a:p>
            <a:pPr marL="342900" indent="-342900">
              <a:lnSpc>
                <a:spcPct val="90000"/>
              </a:lnSpc>
              <a:spcBef>
                <a:spcPts val="1000"/>
              </a:spcBef>
              <a:buFont typeface="Arial" panose="020B0604020202020204" pitchFamily="34" charset="0"/>
              <a:buChar char="•"/>
            </a:pPr>
            <a:r>
              <a:rPr lang="en-CA" dirty="0">
                <a:solidFill>
                  <a:schemeClr val="bg1"/>
                </a:solidFill>
                <a:latin typeface="Montserrat" charset="0"/>
              </a:rPr>
              <a:t>AWS offers more than 165 fully featured services (40 of them are not offered anywhere else!). </a:t>
            </a:r>
          </a:p>
          <a:p>
            <a:pPr marL="342900" indent="-342900">
              <a:lnSpc>
                <a:spcPct val="90000"/>
              </a:lnSpc>
              <a:spcBef>
                <a:spcPts val="1000"/>
              </a:spcBef>
              <a:buFont typeface="Arial" panose="020B0604020202020204" pitchFamily="34" charset="0"/>
              <a:buChar char="•"/>
            </a:pPr>
            <a:r>
              <a:rPr lang="en-CA" dirty="0">
                <a:solidFill>
                  <a:schemeClr val="bg1"/>
                </a:solidFill>
                <a:latin typeface="Montserrat" charset="0"/>
              </a:rPr>
              <a:t>AWS is adopted by millions of customers globally including small- and large-scale enterprises. </a:t>
            </a:r>
          </a:p>
          <a:p>
            <a:pPr marL="342900" indent="-342900">
              <a:lnSpc>
                <a:spcPct val="90000"/>
              </a:lnSpc>
              <a:spcBef>
                <a:spcPts val="1000"/>
              </a:spcBef>
              <a:buFont typeface="Arial" panose="020B0604020202020204" pitchFamily="34" charset="0"/>
              <a:buChar char="•"/>
            </a:pPr>
            <a:r>
              <a:rPr lang="en-CA" dirty="0">
                <a:solidFill>
                  <a:schemeClr val="bg1"/>
                </a:solidFill>
                <a:latin typeface="Montserrat" charset="0"/>
              </a:rPr>
              <a:t>AWS enables companies to be more agile, flexible, secure at a fraction of the cost. </a:t>
            </a:r>
          </a:p>
          <a:p>
            <a:pPr marL="342900" indent="-342900">
              <a:lnSpc>
                <a:spcPct val="90000"/>
              </a:lnSpc>
              <a:spcBef>
                <a:spcPts val="1000"/>
              </a:spcBef>
              <a:buFont typeface="Arial" panose="020B0604020202020204" pitchFamily="34" charset="0"/>
              <a:buChar char="•"/>
            </a:pPr>
            <a:r>
              <a:rPr lang="en-CA" dirty="0">
                <a:solidFill>
                  <a:schemeClr val="bg1"/>
                </a:solidFill>
                <a:latin typeface="Montserrat" charset="0"/>
              </a:rPr>
              <a:t>AWS provides services for broad range of applications </a:t>
            </a:r>
            <a:r>
              <a:rPr lang="en-CA" dirty="0" smtClean="0">
                <a:solidFill>
                  <a:schemeClr val="bg1"/>
                </a:solidFill>
                <a:latin typeface="Montserrat" charset="0"/>
              </a:rPr>
              <a:t>as shown on the chart.</a:t>
            </a:r>
            <a:endParaRPr lang="en-CA" dirty="0">
              <a:solidFill>
                <a:schemeClr val="bg1"/>
              </a:solidFill>
              <a:latin typeface="Montserrat" charset="0"/>
            </a:endParaRPr>
          </a:p>
          <a:p>
            <a:pPr marL="342900" indent="-342900">
              <a:lnSpc>
                <a:spcPct val="90000"/>
              </a:lnSpc>
              <a:spcBef>
                <a:spcPts val="1000"/>
              </a:spcBef>
              <a:buFont typeface="Arial" panose="020B0604020202020204" pitchFamily="34" charset="0"/>
              <a:buChar char="•"/>
            </a:pPr>
            <a:endParaRPr lang="en-CA" dirty="0">
              <a:solidFill>
                <a:schemeClr val="bg1"/>
              </a:solidFill>
              <a:latin typeface="Montserrat" charset="0"/>
            </a:endParaRPr>
          </a:p>
          <a:p>
            <a:pPr marL="342900" indent="-342900">
              <a:lnSpc>
                <a:spcPct val="90000"/>
              </a:lnSpc>
              <a:spcBef>
                <a:spcPts val="1000"/>
              </a:spcBef>
              <a:buFont typeface="Arial" panose="020B0604020202020204" pitchFamily="34" charset="0"/>
              <a:buChar char="•"/>
            </a:pPr>
            <a:endParaRPr lang="en-US" dirty="0">
              <a:solidFill>
                <a:schemeClr val="bg1"/>
              </a:solidFill>
              <a:latin typeface="Montserrat" charset="0"/>
            </a:endParaRPr>
          </a:p>
        </p:txBody>
      </p:sp>
      <p:sp>
        <p:nvSpPr>
          <p:cNvPr id="19" name="Rectangle 18">
            <a:extLst>
              <a:ext uri="{FF2B5EF4-FFF2-40B4-BE49-F238E27FC236}">
                <a16:creationId xmlns="" xmlns:a16="http://schemas.microsoft.com/office/drawing/2014/main" id="{C42B12E2-8AEC-4429-BD74-2C174BAE19C5}"/>
              </a:ext>
            </a:extLst>
          </p:cNvPr>
          <p:cNvSpPr/>
          <p:nvPr/>
        </p:nvSpPr>
        <p:spPr>
          <a:xfrm>
            <a:off x="982520" y="5780692"/>
            <a:ext cx="8970817" cy="276999"/>
          </a:xfrm>
          <a:prstGeom prst="rect">
            <a:avLst/>
          </a:prstGeom>
        </p:spPr>
        <p:txBody>
          <a:bodyPr wrap="square">
            <a:spAutoFit/>
          </a:bodyPr>
          <a:lstStyle/>
          <a:p>
            <a:r>
              <a:rPr lang="en-US" sz="1200" dirty="0">
                <a:hlinkClick r:id="rId4"/>
              </a:rPr>
              <a:t>Photo Credit: https://commons.wikimedia.org/wiki/File:AmazonWebservices_Logo.svg</a:t>
            </a:r>
            <a:endParaRPr lang="en-US" sz="1200" dirty="0"/>
          </a:p>
        </p:txBody>
      </p:sp>
      <p:pic>
        <p:nvPicPr>
          <p:cNvPr id="20" name="Picture 4" descr="File:AmazonWebservices Logo.svg">
            <a:extLst>
              <a:ext uri="{FF2B5EF4-FFF2-40B4-BE49-F238E27FC236}">
                <a16:creationId xmlns="" xmlns:a16="http://schemas.microsoft.com/office/drawing/2014/main" id="{87BBC77B-76DA-4E1A-9196-AAD01EF2590F}"/>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7145" y="4594033"/>
            <a:ext cx="2614308" cy="9826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Diagram 20">
            <a:extLst>
              <a:ext uri="{FF2B5EF4-FFF2-40B4-BE49-F238E27FC236}">
                <a16:creationId xmlns="" xmlns:a16="http://schemas.microsoft.com/office/drawing/2014/main" id="{9026DC8C-5D6D-45F1-A987-89A9E5586523}"/>
              </a:ext>
            </a:extLst>
          </p:cNvPr>
          <p:cNvGraphicFramePr/>
          <p:nvPr>
            <p:extLst>
              <p:ext uri="{D42A27DB-BD31-4B8C-83A1-F6EECF244321}">
                <p14:modId xmlns:p14="http://schemas.microsoft.com/office/powerpoint/2010/main" val="1562757931"/>
              </p:ext>
            </p:extLst>
          </p:nvPr>
        </p:nvGraphicFramePr>
        <p:xfrm>
          <a:off x="5467928" y="820879"/>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59841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7DD8B433-C43A-4B84-B3D1-F7FBA65C41D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4" name="Rectangle 13">
            <a:extLst>
              <a:ext uri="{FF2B5EF4-FFF2-40B4-BE49-F238E27FC236}">
                <a16:creationId xmlns="" xmlns:a16="http://schemas.microsoft.com/office/drawing/2014/main" id="{1883A28B-9E21-4748-A0FE-9FE960ACAEEB}"/>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Прямоугольник 9">
            <a:extLst>
              <a:ext uri="{FF2B5EF4-FFF2-40B4-BE49-F238E27FC236}">
                <a16:creationId xmlns="" xmlns:a16="http://schemas.microsoft.com/office/drawing/2014/main" id="{5EE88138-48BD-46AA-94F3-3B05DD703F63}"/>
              </a:ext>
            </a:extLst>
          </p:cNvPr>
          <p:cNvSpPr/>
          <p:nvPr/>
        </p:nvSpPr>
        <p:spPr>
          <a:xfrm>
            <a:off x="331572" y="29110"/>
            <a:ext cx="6450228" cy="954107"/>
          </a:xfrm>
          <a:prstGeom prst="rect">
            <a:avLst/>
          </a:prstGeom>
        </p:spPr>
        <p:txBody>
          <a:bodyPr wrap="square">
            <a:spAutoFit/>
          </a:bodyPr>
          <a:lstStyle/>
          <a:p>
            <a:r>
              <a:rPr lang="en-US" sz="2800" b="1" dirty="0" smtClean="0">
                <a:solidFill>
                  <a:schemeClr val="bg1"/>
                </a:solidFill>
                <a:latin typeface="Montserrat" charset="0"/>
              </a:rPr>
              <a:t>RECALL WHAT ARE THE 3 KEY AI/ML COMPONENTS?</a:t>
            </a:r>
            <a:endParaRPr lang="ru-RU" sz="2800" b="1" dirty="0">
              <a:solidFill>
                <a:schemeClr val="bg1"/>
              </a:solidFill>
            </a:endParaRPr>
          </a:p>
        </p:txBody>
      </p:sp>
      <p:sp>
        <p:nvSpPr>
          <p:cNvPr id="6" name="Rounded Rectangle 5"/>
          <p:cNvSpPr/>
          <p:nvPr/>
        </p:nvSpPr>
        <p:spPr>
          <a:xfrm>
            <a:off x="996778" y="2759676"/>
            <a:ext cx="2850293" cy="1589903"/>
          </a:xfrm>
          <a:prstGeom prst="roundRect">
            <a:avLst/>
          </a:prstGeom>
          <a:solidFill>
            <a:schemeClr val="accent1">
              <a:lumMod val="60000"/>
              <a:lumOff val="40000"/>
            </a:schemeClr>
          </a:solidFill>
          <a:ln w="57150">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4000" dirty="0">
                <a:ln w="0"/>
                <a:solidFill>
                  <a:schemeClr val="tx1"/>
                </a:solidFill>
                <a:effectLst>
                  <a:outerShdw blurRad="38100" dist="19050" dir="2700000" algn="tl" rotWithShape="0">
                    <a:schemeClr val="dk1">
                      <a:alpha val="40000"/>
                    </a:schemeClr>
                  </a:outerShdw>
                </a:effectLst>
              </a:rPr>
              <a:t>1. DATA</a:t>
            </a:r>
          </a:p>
        </p:txBody>
      </p:sp>
      <p:sp>
        <p:nvSpPr>
          <p:cNvPr id="9" name="Rounded Rectangle 8"/>
          <p:cNvSpPr/>
          <p:nvPr/>
        </p:nvSpPr>
        <p:spPr>
          <a:xfrm>
            <a:off x="4617307" y="2759676"/>
            <a:ext cx="2870889" cy="1589903"/>
          </a:xfrm>
          <a:prstGeom prst="roundRect">
            <a:avLst/>
          </a:prstGeom>
          <a:solidFill>
            <a:schemeClr val="accent1">
              <a:lumMod val="60000"/>
              <a:lumOff val="40000"/>
            </a:schemeClr>
          </a:solidFill>
          <a:ln w="57150">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4000" dirty="0">
                <a:ln w="0"/>
                <a:solidFill>
                  <a:schemeClr val="tx1"/>
                </a:solidFill>
                <a:effectLst>
                  <a:outerShdw blurRad="38100" dist="19050" dir="2700000" algn="tl" rotWithShape="0">
                    <a:schemeClr val="dk1">
                      <a:alpha val="40000"/>
                    </a:schemeClr>
                  </a:outerShdw>
                </a:effectLst>
              </a:rPr>
              <a:t>2. MODEL</a:t>
            </a:r>
          </a:p>
        </p:txBody>
      </p:sp>
      <p:sp>
        <p:nvSpPr>
          <p:cNvPr id="11" name="Rounded Rectangle 10"/>
          <p:cNvSpPr/>
          <p:nvPr/>
        </p:nvSpPr>
        <p:spPr>
          <a:xfrm>
            <a:off x="8311977" y="2759676"/>
            <a:ext cx="3056239" cy="1589903"/>
          </a:xfrm>
          <a:prstGeom prst="roundRect">
            <a:avLst/>
          </a:prstGeom>
          <a:solidFill>
            <a:schemeClr val="accent1">
              <a:lumMod val="60000"/>
              <a:lumOff val="40000"/>
            </a:schemeClr>
          </a:solidFill>
          <a:ln w="57150">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4000" dirty="0">
                <a:ln w="0"/>
                <a:solidFill>
                  <a:schemeClr val="tx1"/>
                </a:solidFill>
                <a:effectLst>
                  <a:outerShdw blurRad="38100" dist="19050" dir="2700000" algn="tl" rotWithShape="0">
                    <a:schemeClr val="dk1">
                      <a:alpha val="40000"/>
                    </a:schemeClr>
                  </a:outerShdw>
                </a:effectLst>
              </a:rPr>
              <a:t>3. COMPUTE</a:t>
            </a:r>
          </a:p>
        </p:txBody>
      </p:sp>
      <p:sp>
        <p:nvSpPr>
          <p:cNvPr id="7" name="Plus 6"/>
          <p:cNvSpPr/>
          <p:nvPr/>
        </p:nvSpPr>
        <p:spPr>
          <a:xfrm>
            <a:off x="3847070" y="3220994"/>
            <a:ext cx="733168" cy="667265"/>
          </a:xfrm>
          <a:prstGeom prst="mathPlus">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Plus 11"/>
          <p:cNvSpPr/>
          <p:nvPr/>
        </p:nvSpPr>
        <p:spPr>
          <a:xfrm>
            <a:off x="7488196" y="3220994"/>
            <a:ext cx="733168" cy="667265"/>
          </a:xfrm>
          <a:prstGeom prst="mathPlus">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3664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6E635BF6-B11C-4DA8-A090-03EF3C161DF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8" name="Rectangle 7">
            <a:extLst>
              <a:ext uri="{FF2B5EF4-FFF2-40B4-BE49-F238E27FC236}">
                <a16:creationId xmlns="" xmlns:a16="http://schemas.microsoft.com/office/drawing/2014/main" id="{8153935E-6F37-47FC-9638-D700A8034683}"/>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4"/>
          <a:stretch>
            <a:fillRect/>
          </a:stretch>
        </p:blipFill>
        <p:spPr>
          <a:xfrm>
            <a:off x="1945628" y="1883763"/>
            <a:ext cx="8584153" cy="4785140"/>
          </a:xfrm>
          <a:prstGeom prst="rect">
            <a:avLst/>
          </a:prstGeom>
          <a:noFill/>
          <a:ln w="57150">
            <a:solidFill>
              <a:srgbClr val="FF0000"/>
            </a:solidFill>
          </a:ln>
        </p:spPr>
      </p:pic>
      <p:sp>
        <p:nvSpPr>
          <p:cNvPr id="6" name="Прямоугольник 9">
            <a:extLst>
              <a:ext uri="{FF2B5EF4-FFF2-40B4-BE49-F238E27FC236}">
                <a16:creationId xmlns="" xmlns:a16="http://schemas.microsoft.com/office/drawing/2014/main" id="{5EE88138-48BD-46AA-94F3-3B05DD703F63}"/>
              </a:ext>
            </a:extLst>
          </p:cNvPr>
          <p:cNvSpPr/>
          <p:nvPr/>
        </p:nvSpPr>
        <p:spPr>
          <a:xfrm>
            <a:off x="392832" y="290615"/>
            <a:ext cx="9827492" cy="523220"/>
          </a:xfrm>
          <a:prstGeom prst="rect">
            <a:avLst/>
          </a:prstGeom>
        </p:spPr>
        <p:txBody>
          <a:bodyPr wrap="square">
            <a:spAutoFit/>
          </a:bodyPr>
          <a:lstStyle/>
          <a:p>
            <a:r>
              <a:rPr lang="en-US" sz="2800" b="1" dirty="0">
                <a:solidFill>
                  <a:schemeClr val="bg1"/>
                </a:solidFill>
                <a:latin typeface="Montserrat" charset="0"/>
              </a:rPr>
              <a:t>AWS TOUR!</a:t>
            </a:r>
            <a:endParaRPr lang="ru-RU" sz="2800" b="1" dirty="0">
              <a:solidFill>
                <a:schemeClr val="bg1"/>
              </a:solidFill>
            </a:endParaRPr>
          </a:p>
        </p:txBody>
      </p:sp>
      <p:sp>
        <p:nvSpPr>
          <p:cNvPr id="2" name="TextBox 1">
            <a:extLst>
              <a:ext uri="{FF2B5EF4-FFF2-40B4-BE49-F238E27FC236}">
                <a16:creationId xmlns="" xmlns:a16="http://schemas.microsoft.com/office/drawing/2014/main" id="{C9E0600A-DF8B-4BDC-BF09-89CF63EDE3E3}"/>
              </a:ext>
            </a:extLst>
          </p:cNvPr>
          <p:cNvSpPr txBox="1"/>
          <p:nvPr/>
        </p:nvSpPr>
        <p:spPr>
          <a:xfrm>
            <a:off x="3124200" y="1111981"/>
            <a:ext cx="5751639" cy="646331"/>
          </a:xfrm>
          <a:prstGeom prst="rect">
            <a:avLst/>
          </a:prstGeom>
          <a:noFill/>
        </p:spPr>
        <p:txBody>
          <a:bodyPr wrap="none" rtlCol="0">
            <a:spAutoFit/>
          </a:bodyPr>
          <a:lstStyle/>
          <a:p>
            <a:r>
              <a:rPr lang="en-CA" sz="3600" dirty="0">
                <a:solidFill>
                  <a:srgbClr val="FF0000"/>
                </a:solidFill>
              </a:rPr>
              <a:t>LET’S GO ON AN AWS TOUR! </a:t>
            </a:r>
            <a:endParaRPr lang="en-US" sz="3600" dirty="0">
              <a:solidFill>
                <a:srgbClr val="FF0000"/>
              </a:solidFill>
            </a:endParaRPr>
          </a:p>
        </p:txBody>
      </p:sp>
    </p:spTree>
    <p:extLst>
      <p:ext uri="{BB962C8B-B14F-4D97-AF65-F5344CB8AC3E}">
        <p14:creationId xmlns:p14="http://schemas.microsoft.com/office/powerpoint/2010/main" val="949003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6DC8B6EE-2515-4691-B640-9FE5666E1D1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3" name="Rectangle 12">
            <a:extLst>
              <a:ext uri="{FF2B5EF4-FFF2-40B4-BE49-F238E27FC236}">
                <a16:creationId xmlns="" xmlns:a16="http://schemas.microsoft.com/office/drawing/2014/main" id="{60365260-3E09-47A8-90FC-2A6FB97ABD75}"/>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4"/>
          <a:stretch>
            <a:fillRect/>
          </a:stretch>
        </p:blipFill>
        <p:spPr>
          <a:xfrm>
            <a:off x="1314449" y="1214438"/>
            <a:ext cx="8905875" cy="4964480"/>
          </a:xfrm>
          <a:prstGeom prst="rect">
            <a:avLst/>
          </a:prstGeom>
          <a:noFill/>
          <a:ln w="57150">
            <a:solidFill>
              <a:srgbClr val="FF0000"/>
            </a:solidFill>
          </a:ln>
        </p:spPr>
      </p:pic>
      <p:sp>
        <p:nvSpPr>
          <p:cNvPr id="6" name="Прямоугольник 9">
            <a:extLst>
              <a:ext uri="{FF2B5EF4-FFF2-40B4-BE49-F238E27FC236}">
                <a16:creationId xmlns=""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dirty="0">
                <a:solidFill>
                  <a:schemeClr val="bg1"/>
                </a:solidFill>
                <a:latin typeface="Montserrat" charset="0"/>
                <a:ea typeface="Montserrat" charset="0"/>
                <a:cs typeface="Montserrat" charset="0"/>
              </a:rPr>
              <a:t>AWS SERVICES: STORAGE AND COMPUTE </a:t>
            </a:r>
            <a:endParaRPr lang="ru-RU" sz="2800" b="1" dirty="0">
              <a:solidFill>
                <a:schemeClr val="bg1"/>
              </a:solidFill>
              <a:latin typeface="Montserrat" charset="0"/>
              <a:ea typeface="Montserrat" charset="0"/>
              <a:cs typeface="Montserrat" charset="0"/>
            </a:endParaRPr>
          </a:p>
        </p:txBody>
      </p:sp>
      <p:sp>
        <p:nvSpPr>
          <p:cNvPr id="7" name="Rounded Rectangle 6"/>
          <p:cNvSpPr/>
          <p:nvPr/>
        </p:nvSpPr>
        <p:spPr>
          <a:xfrm>
            <a:off x="2457450" y="3468129"/>
            <a:ext cx="1735608" cy="250404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ounded Rectangle 7"/>
          <p:cNvSpPr/>
          <p:nvPr/>
        </p:nvSpPr>
        <p:spPr>
          <a:xfrm>
            <a:off x="2457449" y="1902941"/>
            <a:ext cx="1735609" cy="147457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1820562" y="2809104"/>
            <a:ext cx="560173" cy="56841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dirty="0">
                <a:solidFill>
                  <a:schemeClr val="tx1"/>
                </a:solidFill>
              </a:rPr>
              <a:t>3</a:t>
            </a:r>
          </a:p>
        </p:txBody>
      </p:sp>
      <p:sp>
        <p:nvSpPr>
          <p:cNvPr id="10" name="Oval 9"/>
          <p:cNvSpPr/>
          <p:nvPr/>
        </p:nvSpPr>
        <p:spPr>
          <a:xfrm>
            <a:off x="1820562" y="4403770"/>
            <a:ext cx="560173" cy="56841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dirty="0">
                <a:solidFill>
                  <a:schemeClr val="tx1"/>
                </a:solidFill>
              </a:rPr>
              <a:t>1</a:t>
            </a:r>
          </a:p>
        </p:txBody>
      </p:sp>
    </p:spTree>
    <p:extLst>
      <p:ext uri="{BB962C8B-B14F-4D97-AF65-F5344CB8AC3E}">
        <p14:creationId xmlns:p14="http://schemas.microsoft.com/office/powerpoint/2010/main" val="1184869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504825" y="2359203"/>
            <a:ext cx="42672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smtClean="0"/>
              <a:t>AI APPLICATIONS IN BUSINESS</a:t>
            </a:r>
            <a:endParaRPr lang="en-US" sz="3600" b="0" dirty="0"/>
          </a:p>
        </p:txBody>
      </p:sp>
      <p:sp>
        <p:nvSpPr>
          <p:cNvPr id="6" name="Rectangle: Rounded Corners 5">
            <a:extLst>
              <a:ext uri="{FF2B5EF4-FFF2-40B4-BE49-F238E27FC236}">
                <a16:creationId xmlns="" xmlns:a16="http://schemas.microsoft.com/office/drawing/2014/main" id="{DE1637B2-E08A-40B0-B1F7-2D16C77EB5F4}"/>
              </a:ext>
            </a:extLst>
          </p:cNvPr>
          <p:cNvSpPr/>
          <p:nvPr/>
        </p:nvSpPr>
        <p:spPr>
          <a:xfrm>
            <a:off x="504825" y="4495800"/>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 xmlns:a16="http://schemas.microsoft.com/office/drawing/2014/main" id="{967CA593-D9CE-40F7-B5D7-0F9A09EFE693}"/>
              </a:ext>
            </a:extLst>
          </p:cNvPr>
          <p:cNvSpPr/>
          <p:nvPr/>
        </p:nvSpPr>
        <p:spPr>
          <a:xfrm>
            <a:off x="504825" y="4492804"/>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C399759-7436-4B44-815A-B523D8FCDA5F}"/>
              </a:ext>
            </a:extLst>
          </p:cNvPr>
          <p:cNvSpPr txBox="1"/>
          <p:nvPr/>
        </p:nvSpPr>
        <p:spPr>
          <a:xfrm>
            <a:off x="428625" y="4910693"/>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 xmlns:a16="http://schemas.microsoft.com/office/drawing/2014/main" id="{9CFC49A3-4F12-444C-B386-356F9DEF4A71}"/>
              </a:ext>
            </a:extLst>
          </p:cNvPr>
          <p:cNvSpPr txBox="1"/>
          <p:nvPr/>
        </p:nvSpPr>
        <p:spPr>
          <a:xfrm>
            <a:off x="5915025" y="4910693"/>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 xmlns:a16="http://schemas.microsoft.com/office/drawing/2014/main" id="{404165EE-E4AE-4196-9B52-82344188CC8E}"/>
              </a:ext>
            </a:extLst>
          </p:cNvPr>
          <p:cNvSpPr/>
          <p:nvPr/>
        </p:nvSpPr>
        <p:spPr>
          <a:xfrm>
            <a:off x="2081579" y="4749924"/>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7622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92EB0857-4BC4-44E7-81A0-54084D5147F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1" name="Rectangle 10">
            <a:extLst>
              <a:ext uri="{FF2B5EF4-FFF2-40B4-BE49-F238E27FC236}">
                <a16:creationId xmlns="" xmlns:a16="http://schemas.microsoft.com/office/drawing/2014/main" id="{83409B9F-C61E-4141-90B9-BED2729BEE3B}"/>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Прямоугольник 9">
            <a:extLst>
              <a:ext uri="{FF2B5EF4-FFF2-40B4-BE49-F238E27FC236}">
                <a16:creationId xmlns=""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dirty="0">
                <a:solidFill>
                  <a:schemeClr val="bg1"/>
                </a:solidFill>
                <a:latin typeface="Montserrat" charset="0"/>
              </a:rPr>
              <a:t>AWS SERVICES: MACHINE LEARNING</a:t>
            </a:r>
            <a:endParaRPr lang="ru-RU" sz="2800" b="1" dirty="0">
              <a:solidFill>
                <a:schemeClr val="bg1"/>
              </a:solidFill>
            </a:endParaRPr>
          </a:p>
        </p:txBody>
      </p:sp>
      <p:pic>
        <p:nvPicPr>
          <p:cNvPr id="2" name="Picture 1"/>
          <p:cNvPicPr>
            <a:picLocks noChangeAspect="1"/>
          </p:cNvPicPr>
          <p:nvPr/>
        </p:nvPicPr>
        <p:blipFill>
          <a:blip r:embed="rId4"/>
          <a:stretch>
            <a:fillRect/>
          </a:stretch>
        </p:blipFill>
        <p:spPr>
          <a:xfrm>
            <a:off x="1879540" y="1249614"/>
            <a:ext cx="8432917" cy="5412259"/>
          </a:xfrm>
          <a:prstGeom prst="rect">
            <a:avLst/>
          </a:prstGeom>
          <a:noFill/>
          <a:ln w="57150">
            <a:solidFill>
              <a:srgbClr val="FF0000"/>
            </a:solidFill>
          </a:ln>
        </p:spPr>
      </p:pic>
      <p:sp>
        <p:nvSpPr>
          <p:cNvPr id="7" name="Rounded Rectangle 6"/>
          <p:cNvSpPr/>
          <p:nvPr/>
        </p:nvSpPr>
        <p:spPr>
          <a:xfrm>
            <a:off x="4912326" y="3745281"/>
            <a:ext cx="1485900" cy="25336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4283676" y="4714875"/>
            <a:ext cx="560173" cy="56841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800" dirty="0">
                <a:solidFill>
                  <a:schemeClr val="tx1"/>
                </a:solidFill>
              </a:rPr>
              <a:t>2</a:t>
            </a:r>
          </a:p>
        </p:txBody>
      </p:sp>
    </p:spTree>
    <p:extLst>
      <p:ext uri="{BB962C8B-B14F-4D97-AF65-F5344CB8AC3E}">
        <p14:creationId xmlns:p14="http://schemas.microsoft.com/office/powerpoint/2010/main" val="13388800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53340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smtClean="0"/>
              <a:t>AWS S3 (STORAGE) &amp; EC2 (COMPUTE)</a:t>
            </a:r>
            <a:endParaRPr lang="en-US" sz="3600" b="0" dirty="0"/>
          </a:p>
        </p:txBody>
      </p:sp>
      <p:sp>
        <p:nvSpPr>
          <p:cNvPr id="6" name="Rectangle: Rounded Corners 5">
            <a:extLst>
              <a:ext uri="{FF2B5EF4-FFF2-40B4-BE49-F238E27FC236}">
                <a16:creationId xmlns="" xmlns:a16="http://schemas.microsoft.com/office/drawing/2014/main" id="{DE1637B2-E08A-40B0-B1F7-2D16C77EB5F4}"/>
              </a:ext>
            </a:extLst>
          </p:cNvPr>
          <p:cNvSpPr/>
          <p:nvPr/>
        </p:nvSpPr>
        <p:spPr>
          <a:xfrm>
            <a:off x="723900" y="32033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 xmlns:a16="http://schemas.microsoft.com/office/drawing/2014/main" id="{967CA593-D9CE-40F7-B5D7-0F9A09EFE693}"/>
              </a:ext>
            </a:extLst>
          </p:cNvPr>
          <p:cNvSpPr/>
          <p:nvPr/>
        </p:nvSpPr>
        <p:spPr>
          <a:xfrm>
            <a:off x="723900" y="3200400"/>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C399759-7436-4B44-815A-B523D8FCDA5F}"/>
              </a:ext>
            </a:extLst>
          </p:cNvPr>
          <p:cNvSpPr txBox="1"/>
          <p:nvPr/>
        </p:nvSpPr>
        <p:spPr>
          <a:xfrm>
            <a:off x="647700" y="36182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 xmlns:a16="http://schemas.microsoft.com/office/drawing/2014/main" id="{9CFC49A3-4F12-444C-B386-356F9DEF4A71}"/>
              </a:ext>
            </a:extLst>
          </p:cNvPr>
          <p:cNvSpPr txBox="1"/>
          <p:nvPr/>
        </p:nvSpPr>
        <p:spPr>
          <a:xfrm>
            <a:off x="6134100" y="36182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 xmlns:a16="http://schemas.microsoft.com/office/drawing/2014/main" id="{404165EE-E4AE-4196-9B52-82344188CC8E}"/>
              </a:ext>
            </a:extLst>
          </p:cNvPr>
          <p:cNvSpPr/>
          <p:nvPr/>
        </p:nvSpPr>
        <p:spPr>
          <a:xfrm>
            <a:off x="2300654" y="3457520"/>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81766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8978D42-619D-43E5-97AF-A50875C3192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1" name="Rectangle 10">
            <a:extLst>
              <a:ext uri="{FF2B5EF4-FFF2-40B4-BE49-F238E27FC236}">
                <a16:creationId xmlns="" xmlns:a16="http://schemas.microsoft.com/office/drawing/2014/main" id="{6A82DA76-2A68-451A-82A9-981CA48C2B3F}"/>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Прямоугольник 9">
            <a:extLst>
              <a:ext uri="{FF2B5EF4-FFF2-40B4-BE49-F238E27FC236}">
                <a16:creationId xmlns=""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dirty="0">
                <a:solidFill>
                  <a:schemeClr val="bg1"/>
                </a:solidFill>
                <a:latin typeface="Montserrat" charset="0"/>
                <a:ea typeface="Montserrat" charset="0"/>
                <a:cs typeface="Montserrat" charset="0"/>
              </a:rPr>
              <a:t>WHAT IS AMAZON </a:t>
            </a:r>
            <a:r>
              <a:rPr lang="en-US" sz="2800" b="1" dirty="0" smtClean="0">
                <a:solidFill>
                  <a:schemeClr val="bg1"/>
                </a:solidFill>
                <a:latin typeface="Montserrat" charset="0"/>
                <a:ea typeface="Montserrat" charset="0"/>
                <a:cs typeface="Montserrat" charset="0"/>
              </a:rPr>
              <a:t>S3 (STORAGE)?</a:t>
            </a:r>
            <a:endParaRPr lang="ru-RU" sz="2800" b="1" dirty="0">
              <a:solidFill>
                <a:schemeClr val="bg1"/>
              </a:solidFill>
              <a:latin typeface="Montserrat" charset="0"/>
              <a:ea typeface="Montserrat" charset="0"/>
              <a:cs typeface="Montserrat" charset="0"/>
            </a:endParaRPr>
          </a:p>
        </p:txBody>
      </p:sp>
      <p:sp>
        <p:nvSpPr>
          <p:cNvPr id="2" name="Rectangle 1">
            <a:extLst>
              <a:ext uri="{FF2B5EF4-FFF2-40B4-BE49-F238E27FC236}">
                <a16:creationId xmlns="" xmlns:a16="http://schemas.microsoft.com/office/drawing/2014/main" id="{318B14F5-B73B-4BA7-9F6B-CB67FEDC75B8}"/>
              </a:ext>
            </a:extLst>
          </p:cNvPr>
          <p:cNvSpPr/>
          <p:nvPr/>
        </p:nvSpPr>
        <p:spPr>
          <a:xfrm>
            <a:off x="689810" y="1322459"/>
            <a:ext cx="7980455" cy="4247317"/>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rPr>
              <a:t>Amazon Simple Storage Service (Amazon S3) is a storage service that allows enterprises/individuals to store and protect any amount of data. </a:t>
            </a:r>
          </a:p>
          <a:p>
            <a:pPr marL="285750" indent="-285750">
              <a:buFont typeface="Arial" panose="020B0604020202020204" pitchFamily="34" charset="0"/>
              <a:buChar char="•"/>
            </a:pPr>
            <a:r>
              <a:rPr lang="en-CA" dirty="0">
                <a:solidFill>
                  <a:schemeClr val="bg1"/>
                </a:solidFill>
                <a:latin typeface="Montserrat" charset="0"/>
              </a:rPr>
              <a:t>Amazon S3 offers numerous enhanced features such as: </a:t>
            </a:r>
          </a:p>
          <a:p>
            <a:pPr marL="742950" lvl="1" indent="-285750">
              <a:buFont typeface="Arial" panose="020B0604020202020204" pitchFamily="34" charset="0"/>
              <a:buChar char="•"/>
            </a:pPr>
            <a:r>
              <a:rPr lang="en-CA" dirty="0">
                <a:solidFill>
                  <a:schemeClr val="bg1"/>
                </a:solidFill>
                <a:latin typeface="Montserrat" charset="0"/>
              </a:rPr>
              <a:t>(1) Scalability</a:t>
            </a:r>
          </a:p>
          <a:p>
            <a:pPr marL="742950" lvl="1" indent="-285750">
              <a:buFont typeface="Arial" panose="020B0604020202020204" pitchFamily="34" charset="0"/>
              <a:buChar char="•"/>
            </a:pPr>
            <a:r>
              <a:rPr lang="en-CA" dirty="0">
                <a:solidFill>
                  <a:schemeClr val="bg1"/>
                </a:solidFill>
                <a:latin typeface="Montserrat" charset="0"/>
              </a:rPr>
              <a:t>(2) Data availability</a:t>
            </a:r>
          </a:p>
          <a:p>
            <a:pPr marL="742950" lvl="1" indent="-285750">
              <a:buFont typeface="Arial" panose="020B0604020202020204" pitchFamily="34" charset="0"/>
              <a:buChar char="•"/>
            </a:pPr>
            <a:r>
              <a:rPr lang="en-CA" dirty="0">
                <a:solidFill>
                  <a:schemeClr val="bg1"/>
                </a:solidFill>
                <a:latin typeface="Montserrat" charset="0"/>
              </a:rPr>
              <a:t>(3) Security</a:t>
            </a:r>
          </a:p>
          <a:p>
            <a:pPr marL="742950" lvl="1" indent="-285750">
              <a:buFont typeface="Arial" panose="020B0604020202020204" pitchFamily="34" charset="0"/>
              <a:buChar char="•"/>
            </a:pPr>
            <a:r>
              <a:rPr lang="en-CA" dirty="0">
                <a:solidFill>
                  <a:schemeClr val="bg1"/>
                </a:solidFill>
                <a:latin typeface="Montserrat" charset="0"/>
              </a:rPr>
              <a:t>(4) Performance </a:t>
            </a:r>
          </a:p>
          <a:p>
            <a:pPr marL="285750" indent="-285750">
              <a:buFont typeface="Arial" panose="020B0604020202020204" pitchFamily="34" charset="0"/>
              <a:buChar char="•"/>
            </a:pPr>
            <a:r>
              <a:rPr lang="en-CA" dirty="0">
                <a:solidFill>
                  <a:schemeClr val="bg1"/>
                </a:solidFill>
                <a:latin typeface="Montserrat" charset="0"/>
              </a:rPr>
              <a:t>Amazon S3 is extremely easy to use and allows enterprises to organize their data and configure finely-tuned access controls. </a:t>
            </a:r>
            <a:endParaRPr lang="en-CA" dirty="0" smtClean="0">
              <a:solidFill>
                <a:schemeClr val="bg1"/>
              </a:solidFill>
              <a:latin typeface="Montserrat" charset="0"/>
            </a:endParaRPr>
          </a:p>
          <a:p>
            <a:pPr marL="285750" indent="-285750">
              <a:buFont typeface="Arial" panose="020B0604020202020204" pitchFamily="34" charset="0"/>
              <a:buChar char="•"/>
            </a:pPr>
            <a:r>
              <a:rPr lang="en-CA" dirty="0">
                <a:solidFill>
                  <a:schemeClr val="bg1"/>
                </a:solidFill>
                <a:latin typeface="Montserrat" charset="0"/>
              </a:rPr>
              <a:t>Amazon S3 allows customers to store data in buckets or directories (much like folders</a:t>
            </a:r>
            <a:r>
              <a:rPr lang="en-CA" dirty="0" smtClean="0">
                <a:solidFill>
                  <a:schemeClr val="bg1"/>
                </a:solidFill>
                <a:latin typeface="Montserrat" charset="0"/>
              </a:rPr>
              <a:t>). </a:t>
            </a:r>
            <a:r>
              <a:rPr lang="en-CA" dirty="0">
                <a:solidFill>
                  <a:schemeClr val="bg1"/>
                </a:solidFill>
                <a:latin typeface="Montserrat" charset="0"/>
              </a:rPr>
              <a:t>Each of the buckets will have </a:t>
            </a:r>
            <a:r>
              <a:rPr lang="en-CA" b="1" dirty="0">
                <a:solidFill>
                  <a:schemeClr val="bg1"/>
                </a:solidFill>
                <a:latin typeface="Montserrat" charset="0"/>
              </a:rPr>
              <a:t>global (universal) unique name</a:t>
            </a:r>
            <a:r>
              <a:rPr lang="en-CA" dirty="0">
                <a:solidFill>
                  <a:schemeClr val="bg1"/>
                </a:solidFill>
                <a:latin typeface="Montserrat" charset="0"/>
              </a:rPr>
              <a:t>. </a:t>
            </a:r>
          </a:p>
          <a:p>
            <a:pPr marL="285750" indent="-285750">
              <a:buFont typeface="Arial" panose="020B0604020202020204" pitchFamily="34" charset="0"/>
              <a:buChar char="•"/>
            </a:pPr>
            <a:r>
              <a:rPr lang="en-CA" dirty="0">
                <a:solidFill>
                  <a:schemeClr val="bg1"/>
                </a:solidFill>
                <a:latin typeface="Montserrat" charset="0"/>
              </a:rPr>
              <a:t>Amazon S3 extremely durable to 99.999999999% (11 9’s).</a:t>
            </a:r>
          </a:p>
          <a:p>
            <a:pPr marL="285750" indent="-285750">
              <a:buFont typeface="Arial" panose="020B0604020202020204" pitchFamily="34" charset="0"/>
              <a:buChar char="•"/>
            </a:pPr>
            <a:r>
              <a:rPr lang="en-CA" dirty="0">
                <a:solidFill>
                  <a:schemeClr val="bg1"/>
                </a:solidFill>
                <a:latin typeface="Montserrat" charset="0"/>
              </a:rPr>
              <a:t>Amazon S3 is 99.9% available.</a:t>
            </a:r>
          </a:p>
        </p:txBody>
      </p:sp>
      <p:pic>
        <p:nvPicPr>
          <p:cNvPr id="6" name="Picture 2" descr="File:AWS Simple Icons AWS Cloud.svg">
            <a:extLst>
              <a:ext uri="{FF2B5EF4-FFF2-40B4-BE49-F238E27FC236}">
                <a16:creationId xmlns="" xmlns:a16="http://schemas.microsoft.com/office/drawing/2014/main" id="{7CA0E364-35AE-4565-B3FB-6FD82E375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0265" y="1322459"/>
            <a:ext cx="2213245" cy="13703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s3 amazon">
            <a:extLst>
              <a:ext uri="{FF2B5EF4-FFF2-40B4-BE49-F238E27FC236}">
                <a16:creationId xmlns="" xmlns:a16="http://schemas.microsoft.com/office/drawing/2014/main" id="{2B4F5246-0B3D-41A9-806B-71995DF268CD}"/>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8075" y="2945777"/>
            <a:ext cx="2015435" cy="2015435"/>
          </a:xfrm>
          <a:prstGeom prst="rect">
            <a:avLst/>
          </a:prstGeom>
          <a:noFill/>
        </p:spPr>
      </p:pic>
      <p:sp>
        <p:nvSpPr>
          <p:cNvPr id="4" name="Rectangle 3">
            <a:extLst>
              <a:ext uri="{FF2B5EF4-FFF2-40B4-BE49-F238E27FC236}">
                <a16:creationId xmlns="" xmlns:a16="http://schemas.microsoft.com/office/drawing/2014/main" id="{69092397-FD68-4201-B47F-3CFD2BEFE9A8}"/>
              </a:ext>
            </a:extLst>
          </p:cNvPr>
          <p:cNvSpPr/>
          <p:nvPr/>
        </p:nvSpPr>
        <p:spPr>
          <a:xfrm>
            <a:off x="904613" y="6173709"/>
            <a:ext cx="11287384" cy="461665"/>
          </a:xfrm>
          <a:prstGeom prst="rect">
            <a:avLst/>
          </a:prstGeom>
        </p:spPr>
        <p:txBody>
          <a:bodyPr wrap="square">
            <a:spAutoFit/>
          </a:bodyPr>
          <a:lstStyle/>
          <a:p>
            <a:r>
              <a:rPr lang="en-US" sz="1200" dirty="0">
                <a:solidFill>
                  <a:schemeClr val="bg1"/>
                </a:solidFill>
                <a:hlinkClick r:id="rId6">
                  <a:extLst>
                    <a:ext uri="{A12FA001-AC4F-418D-AE19-62706E023703}">
                      <ahyp:hlinkClr xmlns="" xmlns:ahyp="http://schemas.microsoft.com/office/drawing/2018/hyperlinkcolor" val="tx"/>
                    </a:ext>
                  </a:extLst>
                </a:hlinkClick>
              </a:rPr>
              <a:t>Photo Credit: https://commons.wikimedia.org/wiki/File:AWS_Simple_Icons_AWS_Cloud.svg</a:t>
            </a:r>
            <a:endParaRPr lang="en-US" sz="1200" dirty="0">
              <a:solidFill>
                <a:schemeClr val="bg1"/>
              </a:solidFill>
            </a:endParaRPr>
          </a:p>
          <a:p>
            <a:r>
              <a:rPr lang="en-US" sz="1200" dirty="0">
                <a:solidFill>
                  <a:schemeClr val="bg1"/>
                </a:solidFill>
                <a:hlinkClick r:id="rId7">
                  <a:extLst>
                    <a:ext uri="{A12FA001-AC4F-418D-AE19-62706E023703}">
                      <ahyp:hlinkClr xmlns="" xmlns:ahyp="http://schemas.microsoft.com/office/drawing/2018/hyperlinkcolor" val="tx"/>
                    </a:ext>
                  </a:extLst>
                </a:hlinkClick>
              </a:rPr>
              <a:t>Photo Credit: https://commons.wikimedia.org/wiki/File:AWS_Simple_Icons_Storage_Amazon_S3.svg</a:t>
            </a:r>
            <a:endParaRPr lang="en-US" sz="1200" dirty="0">
              <a:solidFill>
                <a:schemeClr val="bg1"/>
              </a:solidFill>
            </a:endParaRPr>
          </a:p>
        </p:txBody>
      </p:sp>
    </p:spTree>
    <p:extLst>
      <p:ext uri="{BB962C8B-B14F-4D97-AF65-F5344CB8AC3E}">
        <p14:creationId xmlns:p14="http://schemas.microsoft.com/office/powerpoint/2010/main" val="4035691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CCB6BE63-28DF-4B37-A0D7-53663F4C8B76}"/>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1" name="Rectangle 10">
            <a:extLst>
              <a:ext uri="{FF2B5EF4-FFF2-40B4-BE49-F238E27FC236}">
                <a16:creationId xmlns="" xmlns:a16="http://schemas.microsoft.com/office/drawing/2014/main" id="{FDF4F293-98B0-4FE8-B32D-08FAC4DBFCD5}"/>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Прямоугольник 9">
            <a:extLst>
              <a:ext uri="{FF2B5EF4-FFF2-40B4-BE49-F238E27FC236}">
                <a16:creationId xmlns="" xmlns:a16="http://schemas.microsoft.com/office/drawing/2014/main" id="{5EE88138-48BD-46AA-94F3-3B05DD703F63}"/>
              </a:ext>
            </a:extLst>
          </p:cNvPr>
          <p:cNvSpPr/>
          <p:nvPr/>
        </p:nvSpPr>
        <p:spPr>
          <a:xfrm>
            <a:off x="554183" y="297659"/>
            <a:ext cx="9827492" cy="523220"/>
          </a:xfrm>
          <a:prstGeom prst="rect">
            <a:avLst/>
          </a:prstGeom>
        </p:spPr>
        <p:txBody>
          <a:bodyPr wrap="square">
            <a:spAutoFit/>
          </a:bodyPr>
          <a:lstStyle/>
          <a:p>
            <a:r>
              <a:rPr lang="en-US" sz="2800" b="1" dirty="0">
                <a:solidFill>
                  <a:schemeClr val="bg1"/>
                </a:solidFill>
                <a:latin typeface="Montserrat" charset="0"/>
                <a:ea typeface="Montserrat" charset="0"/>
                <a:cs typeface="Montserrat" charset="0"/>
              </a:rPr>
              <a:t>WHAT IS AMAZON </a:t>
            </a:r>
            <a:r>
              <a:rPr lang="en-US" sz="2800" b="1" dirty="0" smtClean="0">
                <a:solidFill>
                  <a:schemeClr val="bg1"/>
                </a:solidFill>
                <a:latin typeface="Montserrat" charset="0"/>
                <a:ea typeface="Montserrat" charset="0"/>
                <a:cs typeface="Montserrat" charset="0"/>
              </a:rPr>
              <a:t>S3 (STORAGE)?</a:t>
            </a:r>
            <a:endParaRPr lang="ru-RU" sz="2800" b="1" dirty="0">
              <a:solidFill>
                <a:schemeClr val="bg1"/>
              </a:solidFill>
              <a:latin typeface="Montserrat" charset="0"/>
              <a:ea typeface="Montserrat" charset="0"/>
              <a:cs typeface="Montserrat" charset="0"/>
            </a:endParaRPr>
          </a:p>
        </p:txBody>
      </p:sp>
      <p:pic>
        <p:nvPicPr>
          <p:cNvPr id="4" name="Picture 3"/>
          <p:cNvPicPr>
            <a:picLocks noChangeAspect="1"/>
          </p:cNvPicPr>
          <p:nvPr/>
        </p:nvPicPr>
        <p:blipFill>
          <a:blip r:embed="rId4"/>
          <a:stretch>
            <a:fillRect/>
          </a:stretch>
        </p:blipFill>
        <p:spPr>
          <a:xfrm>
            <a:off x="978244" y="1201359"/>
            <a:ext cx="9951308" cy="4774200"/>
          </a:xfrm>
          <a:prstGeom prst="rect">
            <a:avLst/>
          </a:prstGeom>
          <a:noFill/>
          <a:ln w="57150">
            <a:solidFill>
              <a:srgbClr val="FF0000"/>
            </a:solidFill>
          </a:ln>
        </p:spPr>
      </p:pic>
      <p:cxnSp>
        <p:nvCxnSpPr>
          <p:cNvPr id="8" name="Curved Connector 7"/>
          <p:cNvCxnSpPr>
            <a:cxnSpLocks/>
          </p:cNvCxnSpPr>
          <p:nvPr/>
        </p:nvCxnSpPr>
        <p:spPr>
          <a:xfrm rot="5400000" flipH="1" flipV="1">
            <a:off x="1862068" y="2853981"/>
            <a:ext cx="1072986" cy="579120"/>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7122" y="3689559"/>
            <a:ext cx="2262808" cy="923330"/>
          </a:xfrm>
          <a:prstGeom prst="rect">
            <a:avLst/>
          </a:prstGeom>
          <a:noFill/>
        </p:spPr>
        <p:txBody>
          <a:bodyPr wrap="square" rtlCol="0">
            <a:spAutoFit/>
          </a:bodyPr>
          <a:lstStyle/>
          <a:p>
            <a:pPr algn="ctr"/>
            <a:r>
              <a:rPr lang="en-CA" b="1" dirty="0">
                <a:solidFill>
                  <a:srgbClr val="FF0000"/>
                </a:solidFill>
              </a:rPr>
              <a:t>CREATE A BUCKET AND SIMPLY UPLOAD DATA TO IT </a:t>
            </a:r>
          </a:p>
        </p:txBody>
      </p:sp>
    </p:spTree>
    <p:extLst>
      <p:ext uri="{BB962C8B-B14F-4D97-AF65-F5344CB8AC3E}">
        <p14:creationId xmlns:p14="http://schemas.microsoft.com/office/powerpoint/2010/main" val="8258352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C6AC3D55-1E58-4077-BD5F-3FE9B72D7906}"/>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1" name="Rectangle 10">
            <a:extLst>
              <a:ext uri="{FF2B5EF4-FFF2-40B4-BE49-F238E27FC236}">
                <a16:creationId xmlns="" xmlns:a16="http://schemas.microsoft.com/office/drawing/2014/main" id="{6CAFB45A-F98A-40BA-BA15-34572333B255}"/>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Прямоугольник 4">
            <a:extLst>
              <a:ext uri="{FF2B5EF4-FFF2-40B4-BE49-F238E27FC236}">
                <a16:creationId xmlns="" xmlns:a16="http://schemas.microsoft.com/office/drawing/2014/main" id="{08BFAE38-B926-B14A-A311-E6DCC74E63CC}"/>
              </a:ext>
            </a:extLst>
          </p:cNvPr>
          <p:cNvSpPr/>
          <p:nvPr/>
        </p:nvSpPr>
        <p:spPr>
          <a:xfrm>
            <a:off x="331067" y="241169"/>
            <a:ext cx="12175089" cy="523220"/>
          </a:xfrm>
          <a:prstGeom prst="rect">
            <a:avLst/>
          </a:prstGeom>
        </p:spPr>
        <p:txBody>
          <a:bodyPr wrap="square">
            <a:spAutoFit/>
          </a:bodyPr>
          <a:lstStyle/>
          <a:p>
            <a:r>
              <a:rPr lang="en-US" sz="2800" b="1" dirty="0" smtClean="0">
                <a:solidFill>
                  <a:schemeClr val="bg1"/>
                </a:solidFill>
                <a:latin typeface="Montserrat" charset="0"/>
                <a:ea typeface="Montserrat" charset="0"/>
                <a:cs typeface="Montserrat" charset="0"/>
              </a:rPr>
              <a:t>WHAT IS AMAZON EC2 (COMPUTE)?</a:t>
            </a:r>
            <a:endParaRPr lang="ru-RU" sz="2800" b="1" dirty="0">
              <a:solidFill>
                <a:schemeClr val="bg1"/>
              </a:solidFill>
              <a:latin typeface="Montserrat" charset="0"/>
              <a:ea typeface="Montserrat" charset="0"/>
              <a:cs typeface="Montserrat" charset="0"/>
            </a:endParaRPr>
          </a:p>
        </p:txBody>
      </p:sp>
      <p:sp>
        <p:nvSpPr>
          <p:cNvPr id="5" name="Прямоугольник 11">
            <a:extLst>
              <a:ext uri="{FF2B5EF4-FFF2-40B4-BE49-F238E27FC236}">
                <a16:creationId xmlns="" xmlns:a16="http://schemas.microsoft.com/office/drawing/2014/main" id="{ED401EDB-ED13-E14C-948A-AE6C34494BB7}"/>
              </a:ext>
            </a:extLst>
          </p:cNvPr>
          <p:cNvSpPr/>
          <p:nvPr/>
        </p:nvSpPr>
        <p:spPr>
          <a:xfrm>
            <a:off x="238125" y="1160411"/>
            <a:ext cx="5265053" cy="341632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rPr>
              <a:t>Amazon Elastic Compute Cloud (Amazon EC2) offers resizable compute capacity in the cloud. </a:t>
            </a:r>
          </a:p>
          <a:p>
            <a:pPr marL="285750" indent="-285750">
              <a:buFont typeface="Arial" panose="020B0604020202020204" pitchFamily="34" charset="0"/>
              <a:buChar char="•"/>
            </a:pPr>
            <a:r>
              <a:rPr lang="en-CA" dirty="0">
                <a:solidFill>
                  <a:schemeClr val="bg1"/>
                </a:solidFill>
                <a:latin typeface="Montserrat" charset="0"/>
              </a:rPr>
              <a:t>AWS EC2 can be used to acquire, configure and scale capacity in a very easy fashion.</a:t>
            </a:r>
          </a:p>
          <a:p>
            <a:pPr marL="285750" indent="-285750">
              <a:buFont typeface="Arial" panose="020B0604020202020204" pitchFamily="34" charset="0"/>
              <a:buChar char="•"/>
            </a:pPr>
            <a:r>
              <a:rPr lang="en-CA" dirty="0">
                <a:solidFill>
                  <a:schemeClr val="bg1"/>
                </a:solidFill>
                <a:latin typeface="Montserrat" charset="0"/>
              </a:rPr>
              <a:t>EC2 is a service that allows you to simply rent a server in the cloud.</a:t>
            </a:r>
          </a:p>
          <a:p>
            <a:pPr marL="285750" indent="-285750">
              <a:buFont typeface="Arial" panose="020B0604020202020204" pitchFamily="34" charset="0"/>
              <a:buChar char="•"/>
            </a:pPr>
            <a:r>
              <a:rPr lang="en-CA" dirty="0" smtClean="0">
                <a:solidFill>
                  <a:schemeClr val="bg1"/>
                </a:solidFill>
                <a:latin typeface="Montserrat" charset="0"/>
              </a:rPr>
              <a:t>EC2 </a:t>
            </a:r>
            <a:r>
              <a:rPr lang="en-CA" dirty="0">
                <a:solidFill>
                  <a:schemeClr val="bg1"/>
                </a:solidFill>
                <a:latin typeface="Montserrat" charset="0"/>
              </a:rPr>
              <a:t>covers 22 regions and 69 availability zones all over the world.</a:t>
            </a:r>
          </a:p>
          <a:p>
            <a:r>
              <a:rPr lang="en-CA" dirty="0" smtClean="0">
                <a:solidFill>
                  <a:schemeClr val="bg1"/>
                </a:solidFill>
                <a:latin typeface="Montserrat" charset="0"/>
              </a:rPr>
              <a:t> </a:t>
            </a:r>
            <a:endParaRPr lang="en-CA" dirty="0">
              <a:solidFill>
                <a:schemeClr val="bg1"/>
              </a:solidFill>
              <a:latin typeface="Montserrat" charset="0"/>
            </a:endParaRPr>
          </a:p>
          <a:p>
            <a:pPr marL="285750" indent="-285750">
              <a:buFont typeface="Arial" panose="020B0604020202020204" pitchFamily="34" charset="0"/>
              <a:buChar char="•"/>
            </a:pPr>
            <a:endParaRPr lang="en-CA" dirty="0">
              <a:solidFill>
                <a:schemeClr val="bg1"/>
              </a:solidFill>
              <a:latin typeface="Montserrat" charset="0"/>
            </a:endParaRPr>
          </a:p>
        </p:txBody>
      </p:sp>
      <p:sp>
        <p:nvSpPr>
          <p:cNvPr id="7" name="Rectangle 6">
            <a:extLst>
              <a:ext uri="{FF2B5EF4-FFF2-40B4-BE49-F238E27FC236}">
                <a16:creationId xmlns="" xmlns:a16="http://schemas.microsoft.com/office/drawing/2014/main" id="{528F2AC5-85CE-A749-AC4E-C9A415165C47}"/>
              </a:ext>
            </a:extLst>
          </p:cNvPr>
          <p:cNvSpPr/>
          <p:nvPr/>
        </p:nvSpPr>
        <p:spPr>
          <a:xfrm>
            <a:off x="2283837" y="6227980"/>
            <a:ext cx="6096000" cy="461665"/>
          </a:xfrm>
          <a:prstGeom prst="rect">
            <a:avLst/>
          </a:prstGeom>
        </p:spPr>
        <p:txBody>
          <a:bodyPr>
            <a:spAutoFit/>
          </a:bodyPr>
          <a:lstStyle/>
          <a:p>
            <a:r>
              <a:rPr lang="en-US" sz="1200" dirty="0">
                <a:solidFill>
                  <a:schemeClr val="bg1"/>
                </a:solidFill>
                <a:hlinkClick r:id="rId4">
                  <a:extLst>
                    <a:ext uri="{A12FA001-AC4F-418D-AE19-62706E023703}">
                      <ahyp:hlinkClr xmlns="" xmlns:ahyp="http://schemas.microsoft.com/office/drawing/2018/hyperlinkcolor" val="tx"/>
                    </a:ext>
                  </a:extLst>
                </a:hlinkClick>
              </a:rPr>
              <a:t>Photo Credit: https://pixabay.com/photos/transistors-gpu-processor-pc-chip-1137502/</a:t>
            </a:r>
            <a:endParaRPr lang="en-US" sz="1200" dirty="0">
              <a:solidFill>
                <a:schemeClr val="bg1"/>
              </a:solidFill>
            </a:endParaRPr>
          </a:p>
          <a:p>
            <a:endParaRPr lang="en-US" sz="1200" dirty="0">
              <a:solidFill>
                <a:schemeClr val="bg1"/>
              </a:solidFill>
            </a:endParaRPr>
          </a:p>
        </p:txBody>
      </p:sp>
      <p:sp>
        <p:nvSpPr>
          <p:cNvPr id="15" name="Rectangle 14">
            <a:extLst>
              <a:ext uri="{FF2B5EF4-FFF2-40B4-BE49-F238E27FC236}">
                <a16:creationId xmlns="" xmlns:a16="http://schemas.microsoft.com/office/drawing/2014/main" id="{16B04FE5-7221-40E5-979C-713394F43E15}"/>
              </a:ext>
            </a:extLst>
          </p:cNvPr>
          <p:cNvSpPr/>
          <p:nvPr/>
        </p:nvSpPr>
        <p:spPr>
          <a:xfrm>
            <a:off x="5794382" y="4517548"/>
            <a:ext cx="2438400" cy="369332"/>
          </a:xfrm>
          <a:prstGeom prst="rect">
            <a:avLst/>
          </a:prstGeom>
        </p:spPr>
        <p:txBody>
          <a:bodyPr wrap="square">
            <a:spAutoFit/>
          </a:bodyPr>
          <a:lstStyle/>
          <a:p>
            <a:pPr algn="ctr"/>
            <a:r>
              <a:rPr lang="en-CA" b="1" dirty="0">
                <a:solidFill>
                  <a:srgbClr val="FF0000"/>
                </a:solidFill>
                <a:latin typeface="Montserrat" charset="0"/>
              </a:rPr>
              <a:t>AMAZON EC2</a:t>
            </a:r>
          </a:p>
        </p:txBody>
      </p:sp>
      <p:sp>
        <p:nvSpPr>
          <p:cNvPr id="16" name="Rectangle: Rounded Corners 15">
            <a:extLst>
              <a:ext uri="{FF2B5EF4-FFF2-40B4-BE49-F238E27FC236}">
                <a16:creationId xmlns="" xmlns:a16="http://schemas.microsoft.com/office/drawing/2014/main" id="{91840D1E-30C1-4F11-B45A-4E49FDB76EE4}"/>
              </a:ext>
            </a:extLst>
          </p:cNvPr>
          <p:cNvSpPr/>
          <p:nvPr/>
        </p:nvSpPr>
        <p:spPr>
          <a:xfrm>
            <a:off x="5693989" y="2272763"/>
            <a:ext cx="2639184" cy="2143794"/>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pic>
        <p:nvPicPr>
          <p:cNvPr id="6" name="Picture 5">
            <a:extLst>
              <a:ext uri="{FF2B5EF4-FFF2-40B4-BE49-F238E27FC236}">
                <a16:creationId xmlns="" xmlns:a16="http://schemas.microsoft.com/office/drawing/2014/main" id="{252CBCB9-28A3-4996-B4A6-86616EC60D11}"/>
              </a:ext>
            </a:extLst>
          </p:cNvPr>
          <p:cNvPicPr>
            <a:picLocks noChangeAspect="1"/>
          </p:cNvPicPr>
          <p:nvPr/>
        </p:nvPicPr>
        <p:blipFill rotWithShape="1">
          <a:blip r:embed="rId5"/>
          <a:srcRect l="7149"/>
          <a:stretch/>
        </p:blipFill>
        <p:spPr>
          <a:xfrm>
            <a:off x="6191851" y="2394782"/>
            <a:ext cx="1814297" cy="1874766"/>
          </a:xfrm>
          <a:prstGeom prst="rect">
            <a:avLst/>
          </a:prstGeom>
        </p:spPr>
      </p:pic>
      <p:pic>
        <p:nvPicPr>
          <p:cNvPr id="9" name="Picture 8">
            <a:extLst>
              <a:ext uri="{FF2B5EF4-FFF2-40B4-BE49-F238E27FC236}">
                <a16:creationId xmlns="" xmlns:a16="http://schemas.microsoft.com/office/drawing/2014/main" id="{C265C3D8-4D29-4922-B7E6-BA9F885899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0893" y="1324763"/>
            <a:ext cx="3457217" cy="4174405"/>
          </a:xfrm>
          <a:prstGeom prst="rect">
            <a:avLst/>
          </a:prstGeom>
        </p:spPr>
      </p:pic>
    </p:spTree>
    <p:extLst>
      <p:ext uri="{BB962C8B-B14F-4D97-AF65-F5344CB8AC3E}">
        <p14:creationId xmlns:p14="http://schemas.microsoft.com/office/powerpoint/2010/main" val="210846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46482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smtClean="0"/>
              <a:t>AMAZON SAGEMAKER 101</a:t>
            </a:r>
            <a:endParaRPr lang="en-US" sz="3600" b="0" dirty="0"/>
          </a:p>
        </p:txBody>
      </p:sp>
      <p:sp>
        <p:nvSpPr>
          <p:cNvPr id="6" name="Rectangle: Rounded Corners 5">
            <a:extLst>
              <a:ext uri="{FF2B5EF4-FFF2-40B4-BE49-F238E27FC236}">
                <a16:creationId xmlns="" xmlns:a16="http://schemas.microsoft.com/office/drawing/2014/main" id="{DE1637B2-E08A-40B0-B1F7-2D16C77EB5F4}"/>
              </a:ext>
            </a:extLst>
          </p:cNvPr>
          <p:cNvSpPr/>
          <p:nvPr/>
        </p:nvSpPr>
        <p:spPr>
          <a:xfrm>
            <a:off x="723900" y="32033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 xmlns:a16="http://schemas.microsoft.com/office/drawing/2014/main" id="{967CA593-D9CE-40F7-B5D7-0F9A09EFE693}"/>
              </a:ext>
            </a:extLst>
          </p:cNvPr>
          <p:cNvSpPr/>
          <p:nvPr/>
        </p:nvSpPr>
        <p:spPr>
          <a:xfrm>
            <a:off x="723900" y="3203396"/>
            <a:ext cx="3467100" cy="22560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C399759-7436-4B44-815A-B523D8FCDA5F}"/>
              </a:ext>
            </a:extLst>
          </p:cNvPr>
          <p:cNvSpPr txBox="1"/>
          <p:nvPr/>
        </p:nvSpPr>
        <p:spPr>
          <a:xfrm>
            <a:off x="647700" y="36182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 xmlns:a16="http://schemas.microsoft.com/office/drawing/2014/main" id="{9CFC49A3-4F12-444C-B386-356F9DEF4A71}"/>
              </a:ext>
            </a:extLst>
          </p:cNvPr>
          <p:cNvSpPr txBox="1"/>
          <p:nvPr/>
        </p:nvSpPr>
        <p:spPr>
          <a:xfrm>
            <a:off x="6134100" y="36182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 xmlns:a16="http://schemas.microsoft.com/office/drawing/2014/main" id="{404165EE-E4AE-4196-9B52-82344188CC8E}"/>
              </a:ext>
            </a:extLst>
          </p:cNvPr>
          <p:cNvSpPr/>
          <p:nvPr/>
        </p:nvSpPr>
        <p:spPr>
          <a:xfrm>
            <a:off x="4038600" y="3459181"/>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8718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E38D9A35-98A3-4A23-A2A3-92145504839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9" name="Rectangle 8">
            <a:extLst>
              <a:ext uri="{FF2B5EF4-FFF2-40B4-BE49-F238E27FC236}">
                <a16:creationId xmlns="" xmlns:a16="http://schemas.microsoft.com/office/drawing/2014/main" id="{627D84D9-F8EC-49ED-8973-B9D00699B94C}"/>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8C76A51E-D609-E246-ABE4-0E9CFE8B072F}"/>
              </a:ext>
            </a:extLst>
          </p:cNvPr>
          <p:cNvSpPr txBox="1">
            <a:spLocks/>
          </p:cNvSpPr>
          <p:nvPr/>
        </p:nvSpPr>
        <p:spPr>
          <a:xfrm>
            <a:off x="598449" y="428"/>
            <a:ext cx="89154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dirty="0">
                <a:solidFill>
                  <a:schemeClr val="bg1"/>
                </a:solidFill>
                <a:latin typeface="Montserrat"/>
              </a:rPr>
              <a:t>AMAZON SAGEMAKER</a:t>
            </a:r>
          </a:p>
        </p:txBody>
      </p:sp>
      <p:sp>
        <p:nvSpPr>
          <p:cNvPr id="5" name="Content Placeholder 2">
            <a:extLst>
              <a:ext uri="{FF2B5EF4-FFF2-40B4-BE49-F238E27FC236}">
                <a16:creationId xmlns="" xmlns:a16="http://schemas.microsoft.com/office/drawing/2014/main" id="{24C6C798-C5D3-EC49-9540-0B89FBDC9174}"/>
              </a:ext>
            </a:extLst>
          </p:cNvPr>
          <p:cNvSpPr txBox="1">
            <a:spLocks/>
          </p:cNvSpPr>
          <p:nvPr/>
        </p:nvSpPr>
        <p:spPr>
          <a:xfrm>
            <a:off x="443625" y="1350185"/>
            <a:ext cx="5300581" cy="41576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solidFill>
                  <a:schemeClr val="bg1"/>
                </a:solidFill>
                <a:latin typeface="Montserrat"/>
              </a:rPr>
              <a:t>Amazon </a:t>
            </a:r>
            <a:r>
              <a:rPr lang="en-CA" sz="1800" dirty="0" err="1">
                <a:solidFill>
                  <a:schemeClr val="bg1"/>
                </a:solidFill>
                <a:latin typeface="Montserrat"/>
              </a:rPr>
              <a:t>SageMaker</a:t>
            </a:r>
            <a:r>
              <a:rPr lang="en-CA" sz="1800" dirty="0">
                <a:solidFill>
                  <a:schemeClr val="bg1"/>
                </a:solidFill>
                <a:latin typeface="Montserrat"/>
              </a:rPr>
              <a:t> is a fully-managed machine learning workflow platform that provides services on data labeling, model building, training, tuning and deployment.</a:t>
            </a:r>
          </a:p>
          <a:p>
            <a:pPr marL="285750" indent="-285750" algn="l">
              <a:buFont typeface="Arial" panose="020B0604020202020204" pitchFamily="34" charset="0"/>
              <a:buChar char="•"/>
            </a:pPr>
            <a:r>
              <a:rPr lang="en-CA" sz="1800" dirty="0" err="1">
                <a:solidFill>
                  <a:schemeClr val="bg1"/>
                </a:solidFill>
                <a:latin typeface="Montserrat"/>
              </a:rPr>
              <a:t>SageMaker</a:t>
            </a:r>
            <a:r>
              <a:rPr lang="en-CA" sz="1800" dirty="0">
                <a:solidFill>
                  <a:schemeClr val="bg1"/>
                </a:solidFill>
                <a:latin typeface="Montserrat"/>
              </a:rPr>
              <a:t> allows data scientists and developers to build scalable AI/ML models easily and efficiently.</a:t>
            </a:r>
          </a:p>
          <a:p>
            <a:pPr marL="285750" indent="-285750" algn="l">
              <a:buFont typeface="Arial" panose="020B0604020202020204" pitchFamily="34" charset="0"/>
              <a:buChar char="•"/>
            </a:pPr>
            <a:r>
              <a:rPr lang="en-CA" sz="1800" dirty="0">
                <a:solidFill>
                  <a:schemeClr val="bg1"/>
                </a:solidFill>
                <a:latin typeface="Montserrat"/>
              </a:rPr>
              <a:t>Models could be deployed in production at a much faster rate and with a fraction of the cost. </a:t>
            </a:r>
          </a:p>
          <a:p>
            <a:pPr marL="285750" indent="-285750" algn="l">
              <a:buFont typeface="Arial" panose="020B0604020202020204" pitchFamily="34" charset="0"/>
              <a:buChar char="•"/>
            </a:pPr>
            <a:r>
              <a:rPr lang="en-CA" sz="1800" dirty="0">
                <a:solidFill>
                  <a:schemeClr val="bg1"/>
                </a:solidFill>
                <a:latin typeface="Montserrat"/>
              </a:rPr>
              <a:t>Let’s explore </a:t>
            </a:r>
            <a:r>
              <a:rPr lang="en-CA" sz="1800" dirty="0" err="1" smtClean="0">
                <a:solidFill>
                  <a:schemeClr val="bg1"/>
                </a:solidFill>
                <a:latin typeface="Montserrat"/>
              </a:rPr>
              <a:t>SageMaker</a:t>
            </a:r>
            <a:r>
              <a:rPr lang="en-CA" sz="1800" dirty="0">
                <a:solidFill>
                  <a:schemeClr val="bg1"/>
                </a:solidFill>
                <a:latin typeface="Montserrat"/>
              </a:rPr>
              <a:t>: </a:t>
            </a:r>
            <a:r>
              <a:rPr lang="en-US" sz="1800" dirty="0">
                <a:solidFill>
                  <a:schemeClr val="bg1"/>
                </a:solidFill>
                <a:latin typeface="Montserrat"/>
                <a:hlinkClick r:id="rId4">
                  <a:extLst>
                    <a:ext uri="{A12FA001-AC4F-418D-AE19-62706E023703}">
                      <ahyp:hlinkClr xmlns="" xmlns:ahyp="http://schemas.microsoft.com/office/drawing/2018/hyperlinkcolor" val="tx"/>
                    </a:ext>
                  </a:extLst>
                </a:hlinkClick>
              </a:rPr>
              <a:t>https://aws.amazon.com/sagemaker/#</a:t>
            </a:r>
            <a:endParaRPr lang="en-CA" sz="1800" dirty="0">
              <a:solidFill>
                <a:schemeClr val="bg1"/>
              </a:solidFill>
              <a:latin typeface="Montserrat"/>
            </a:endParaRPr>
          </a:p>
          <a:p>
            <a:endParaRPr lang="en-CA" sz="1800" i="1" dirty="0">
              <a:solidFill>
                <a:schemeClr val="bg1"/>
              </a:solidFill>
              <a:latin typeface="Montserrat"/>
            </a:endParaRPr>
          </a:p>
        </p:txBody>
      </p:sp>
      <p:graphicFrame>
        <p:nvGraphicFramePr>
          <p:cNvPr id="6" name="Diagram 5">
            <a:extLst>
              <a:ext uri="{FF2B5EF4-FFF2-40B4-BE49-F238E27FC236}">
                <a16:creationId xmlns="" xmlns:a16="http://schemas.microsoft.com/office/drawing/2014/main" id="{DD8FC3E0-862A-904F-8BF1-D3CD4C5729C4}"/>
              </a:ext>
            </a:extLst>
          </p:cNvPr>
          <p:cNvGraphicFramePr/>
          <p:nvPr>
            <p:extLst>
              <p:ext uri="{D42A27DB-BD31-4B8C-83A1-F6EECF244321}">
                <p14:modId xmlns:p14="http://schemas.microsoft.com/office/powerpoint/2010/main" val="584050267"/>
              </p:ext>
            </p:extLst>
          </p:nvPr>
        </p:nvGraphicFramePr>
        <p:xfrm>
          <a:off x="6183228" y="1292953"/>
          <a:ext cx="5569747" cy="41576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606575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 xmlns:a16="http://schemas.microsoft.com/office/drawing/2014/main" id="{4ED98E15-57B5-455E-B3F0-22D41B17BF5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38" name="Rectangle 37">
            <a:extLst>
              <a:ext uri="{FF2B5EF4-FFF2-40B4-BE49-F238E27FC236}">
                <a16:creationId xmlns="" xmlns:a16="http://schemas.microsoft.com/office/drawing/2014/main" id="{1436E6AA-8503-4B6F-B059-36AFF5C8F166}"/>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0F421E4D-9107-1E4C-ADFD-A6266ECC1432}"/>
              </a:ext>
            </a:extLst>
          </p:cNvPr>
          <p:cNvSpPr txBox="1">
            <a:spLocks/>
          </p:cNvSpPr>
          <p:nvPr/>
        </p:nvSpPr>
        <p:spPr>
          <a:xfrm>
            <a:off x="349524" y="66380"/>
            <a:ext cx="5619626" cy="994172"/>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defRPr/>
            </a:pPr>
            <a:r>
              <a:rPr lang="en-CA" sz="2400" dirty="0">
                <a:solidFill>
                  <a:schemeClr val="bg1"/>
                </a:solidFill>
                <a:latin typeface="Montserrat"/>
              </a:rPr>
              <a:t>AMAZON SAGEMAKER MODEL TRAINING AND DEPLOYMENT OVERVIEW</a:t>
            </a:r>
          </a:p>
        </p:txBody>
      </p:sp>
      <p:sp>
        <p:nvSpPr>
          <p:cNvPr id="5" name="Rectangle: Rounded Corners 5">
            <a:extLst>
              <a:ext uri="{FF2B5EF4-FFF2-40B4-BE49-F238E27FC236}">
                <a16:creationId xmlns="" xmlns:a16="http://schemas.microsoft.com/office/drawing/2014/main" id="{EA124191-70E7-2F4A-9284-87EF17BD193C}"/>
              </a:ext>
            </a:extLst>
          </p:cNvPr>
          <p:cNvSpPr/>
          <p:nvPr/>
        </p:nvSpPr>
        <p:spPr>
          <a:xfrm>
            <a:off x="4139294" y="1754037"/>
            <a:ext cx="3480163" cy="491259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Rounded Corners 7">
            <a:extLst>
              <a:ext uri="{FF2B5EF4-FFF2-40B4-BE49-F238E27FC236}">
                <a16:creationId xmlns="" xmlns:a16="http://schemas.microsoft.com/office/drawing/2014/main" id="{A8DE772A-2A26-BB4D-9677-A0973CAF0EDC}"/>
              </a:ext>
            </a:extLst>
          </p:cNvPr>
          <p:cNvSpPr/>
          <p:nvPr/>
        </p:nvSpPr>
        <p:spPr>
          <a:xfrm>
            <a:off x="1771652" y="4768021"/>
            <a:ext cx="1257300" cy="113139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Rounded Corners 8">
            <a:extLst>
              <a:ext uri="{FF2B5EF4-FFF2-40B4-BE49-F238E27FC236}">
                <a16:creationId xmlns="" xmlns:a16="http://schemas.microsoft.com/office/drawing/2014/main" id="{BFCEEEBC-06D2-CF46-8F35-CA16BA5D9A63}"/>
              </a:ext>
            </a:extLst>
          </p:cNvPr>
          <p:cNvSpPr/>
          <p:nvPr/>
        </p:nvSpPr>
        <p:spPr>
          <a:xfrm>
            <a:off x="4397829" y="4417520"/>
            <a:ext cx="2857498" cy="174128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a:extLst>
              <a:ext uri="{FF2B5EF4-FFF2-40B4-BE49-F238E27FC236}">
                <a16:creationId xmlns="" xmlns:a16="http://schemas.microsoft.com/office/drawing/2014/main" id="{72E55610-D55A-934D-93BD-7ED957B2F303}"/>
              </a:ext>
            </a:extLst>
          </p:cNvPr>
          <p:cNvSpPr txBox="1"/>
          <p:nvPr/>
        </p:nvSpPr>
        <p:spPr>
          <a:xfrm>
            <a:off x="4585484" y="5512473"/>
            <a:ext cx="2699906" cy="646331"/>
          </a:xfrm>
          <a:prstGeom prst="rect">
            <a:avLst/>
          </a:prstGeom>
          <a:noFill/>
        </p:spPr>
        <p:txBody>
          <a:bodyPr wrap="none" rtlCol="0">
            <a:spAutoFit/>
          </a:bodyPr>
          <a:lstStyle/>
          <a:p>
            <a:pPr algn="ctr"/>
            <a:r>
              <a:rPr lang="en-CA" b="1" dirty="0">
                <a:solidFill>
                  <a:schemeClr val="bg1"/>
                </a:solidFill>
              </a:rPr>
              <a:t>MODEL TRAINING</a:t>
            </a:r>
          </a:p>
          <a:p>
            <a:pPr algn="ctr"/>
            <a:r>
              <a:rPr lang="en-CA" dirty="0">
                <a:solidFill>
                  <a:schemeClr val="bg1"/>
                </a:solidFill>
              </a:rPr>
              <a:t>On ML Compute instances</a:t>
            </a:r>
            <a:endParaRPr lang="en-US" dirty="0">
              <a:solidFill>
                <a:schemeClr val="bg1"/>
              </a:solidFill>
            </a:endParaRPr>
          </a:p>
        </p:txBody>
      </p:sp>
      <p:pic>
        <p:nvPicPr>
          <p:cNvPr id="9" name="Picture 2" descr="File:Artificial neural network.svg">
            <a:extLst>
              <a:ext uri="{FF2B5EF4-FFF2-40B4-BE49-F238E27FC236}">
                <a16:creationId xmlns="" xmlns:a16="http://schemas.microsoft.com/office/drawing/2014/main" id="{1C428BC2-F3B3-E54B-A09F-C85C1BE16051}"/>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62413" y="4472273"/>
            <a:ext cx="1227349" cy="10958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 xmlns:a16="http://schemas.microsoft.com/office/drawing/2014/main" id="{0651DF7E-AD82-364C-8B05-BF6D9FC25C7E}"/>
              </a:ext>
            </a:extLst>
          </p:cNvPr>
          <p:cNvSpPr/>
          <p:nvPr/>
        </p:nvSpPr>
        <p:spPr>
          <a:xfrm>
            <a:off x="95893" y="1171815"/>
            <a:ext cx="4939594" cy="646331"/>
          </a:xfrm>
          <a:prstGeom prst="rect">
            <a:avLst/>
          </a:prstGeom>
        </p:spPr>
        <p:txBody>
          <a:bodyPr wrap="square">
            <a:spAutoFit/>
          </a:bodyPr>
          <a:lstStyle/>
          <a:p>
            <a:r>
              <a:rPr lang="en-US" sz="900" dirty="0">
                <a:solidFill>
                  <a:schemeClr val="bg1"/>
                </a:solidFill>
                <a:hlinkClick r:id="rId5">
                  <a:extLst>
                    <a:ext uri="{A12FA001-AC4F-418D-AE19-62706E023703}">
                      <ahyp:hlinkClr xmlns="" xmlns:ahyp="http://schemas.microsoft.com/office/drawing/2018/hyperlinkcolor" val="tx"/>
                    </a:ext>
                  </a:extLst>
                </a:hlinkClick>
              </a:rPr>
              <a:t>https://commons.wikimedia.org/wiki/File:Artificial_neural_network.svg</a:t>
            </a:r>
            <a:endParaRPr lang="en-US" sz="900" dirty="0">
              <a:solidFill>
                <a:schemeClr val="bg1"/>
              </a:solidFill>
            </a:endParaRPr>
          </a:p>
          <a:p>
            <a:r>
              <a:rPr lang="en-US" sz="900" dirty="0">
                <a:solidFill>
                  <a:schemeClr val="bg1"/>
                </a:solidFill>
                <a:hlinkClick r:id="rId6">
                  <a:extLst>
                    <a:ext uri="{A12FA001-AC4F-418D-AE19-62706E023703}">
                      <ahyp:hlinkClr xmlns="" xmlns:ahyp="http://schemas.microsoft.com/office/drawing/2018/hyperlinkcolor" val="tx"/>
                    </a:ext>
                  </a:extLst>
                </a:hlinkClick>
              </a:rPr>
              <a:t>https://commons.wikimedia.org/wiki/File:AWS_Simple_Icons_Storage_Amazon_S3.svg</a:t>
            </a:r>
            <a:endParaRPr lang="en-US" sz="900" dirty="0">
              <a:solidFill>
                <a:schemeClr val="bg1"/>
              </a:solidFill>
            </a:endParaRPr>
          </a:p>
          <a:p>
            <a:r>
              <a:rPr lang="en-US" sz="900" dirty="0">
                <a:solidFill>
                  <a:schemeClr val="bg1"/>
                </a:solidFill>
                <a:hlinkClick r:id="rId7">
                  <a:extLst>
                    <a:ext uri="{A12FA001-AC4F-418D-AE19-62706E023703}">
                      <ahyp:hlinkClr xmlns="" xmlns:ahyp="http://schemas.microsoft.com/office/drawing/2018/hyperlinkcolor" val="tx"/>
                    </a:ext>
                  </a:extLst>
                </a:hlinkClick>
              </a:rPr>
              <a:t>https://docs.aws.amazon.com/sagemaker/latest/dg/how-it-works-training.html</a:t>
            </a:r>
            <a:endParaRPr lang="en-US" sz="900" dirty="0">
              <a:solidFill>
                <a:schemeClr val="bg1"/>
              </a:solidFill>
            </a:endParaRPr>
          </a:p>
          <a:p>
            <a:r>
              <a:rPr lang="en-US" sz="900" dirty="0">
                <a:solidFill>
                  <a:schemeClr val="bg1"/>
                </a:solidFill>
                <a:hlinkClick r:id="rId8">
                  <a:extLst>
                    <a:ext uri="{A12FA001-AC4F-418D-AE19-62706E023703}">
                      <ahyp:hlinkClr xmlns="" xmlns:ahyp="http://schemas.microsoft.com/office/drawing/2018/hyperlinkcolor" val="tx"/>
                    </a:ext>
                  </a:extLst>
                </a:hlinkClick>
              </a:rPr>
              <a:t>https://www.flickr.com/photos/gbpublic/8178512552</a:t>
            </a:r>
            <a:endParaRPr lang="en-US" sz="900" dirty="0">
              <a:solidFill>
                <a:schemeClr val="bg1"/>
              </a:solidFill>
            </a:endParaRPr>
          </a:p>
        </p:txBody>
      </p:sp>
      <p:pic>
        <p:nvPicPr>
          <p:cNvPr id="11" name="Picture 4" descr="File:AWS Simple Icons Storage Amazon S3.svg">
            <a:extLst>
              <a:ext uri="{FF2B5EF4-FFF2-40B4-BE49-F238E27FC236}">
                <a16:creationId xmlns="" xmlns:a16="http://schemas.microsoft.com/office/drawing/2014/main" id="{1F5232EF-E546-5344-AA9A-DD57023B1C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9378" y="4862629"/>
            <a:ext cx="942179" cy="9421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5CA01C0A-F000-C84F-9B6B-0820687B4AFA}"/>
              </a:ext>
            </a:extLst>
          </p:cNvPr>
          <p:cNvSpPr txBox="1"/>
          <p:nvPr/>
        </p:nvSpPr>
        <p:spPr>
          <a:xfrm>
            <a:off x="1409232" y="5971036"/>
            <a:ext cx="2002471" cy="646331"/>
          </a:xfrm>
          <a:prstGeom prst="rect">
            <a:avLst/>
          </a:prstGeom>
          <a:noFill/>
        </p:spPr>
        <p:txBody>
          <a:bodyPr wrap="none" rtlCol="0">
            <a:spAutoFit/>
          </a:bodyPr>
          <a:lstStyle/>
          <a:p>
            <a:pPr algn="ctr"/>
            <a:r>
              <a:rPr lang="en-CA" b="1" dirty="0">
                <a:solidFill>
                  <a:schemeClr val="bg1"/>
                </a:solidFill>
              </a:rPr>
              <a:t>S3 BUCKET </a:t>
            </a:r>
          </a:p>
          <a:p>
            <a:pPr algn="ctr"/>
            <a:r>
              <a:rPr lang="en-CA" b="1" dirty="0">
                <a:solidFill>
                  <a:schemeClr val="bg1"/>
                </a:solidFill>
              </a:rPr>
              <a:t> TRAINING BUCKET</a:t>
            </a:r>
            <a:endParaRPr lang="en-US" dirty="0">
              <a:solidFill>
                <a:schemeClr val="bg1"/>
              </a:solidFill>
            </a:endParaRPr>
          </a:p>
        </p:txBody>
      </p:sp>
      <p:sp>
        <p:nvSpPr>
          <p:cNvPr id="13" name="Rectangle: Rounded Corners 14">
            <a:extLst>
              <a:ext uri="{FF2B5EF4-FFF2-40B4-BE49-F238E27FC236}">
                <a16:creationId xmlns="" xmlns:a16="http://schemas.microsoft.com/office/drawing/2014/main" id="{2470C7A1-A34A-5B4C-92CA-9891BC5BC181}"/>
              </a:ext>
            </a:extLst>
          </p:cNvPr>
          <p:cNvSpPr/>
          <p:nvPr/>
        </p:nvSpPr>
        <p:spPr>
          <a:xfrm>
            <a:off x="4617572" y="2796694"/>
            <a:ext cx="2486638" cy="141445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TextBox 13">
            <a:extLst>
              <a:ext uri="{FF2B5EF4-FFF2-40B4-BE49-F238E27FC236}">
                <a16:creationId xmlns="" xmlns:a16="http://schemas.microsoft.com/office/drawing/2014/main" id="{DFD1F06D-572F-FF4C-9247-4D2D0FF2DFA1}"/>
              </a:ext>
            </a:extLst>
          </p:cNvPr>
          <p:cNvSpPr txBox="1"/>
          <p:nvPr/>
        </p:nvSpPr>
        <p:spPr>
          <a:xfrm>
            <a:off x="4533695" y="3626630"/>
            <a:ext cx="2484783" cy="523220"/>
          </a:xfrm>
          <a:prstGeom prst="rect">
            <a:avLst/>
          </a:prstGeom>
          <a:noFill/>
        </p:spPr>
        <p:txBody>
          <a:bodyPr wrap="square" rtlCol="0">
            <a:spAutoFit/>
          </a:bodyPr>
          <a:lstStyle/>
          <a:p>
            <a:pPr algn="ctr"/>
            <a:r>
              <a:rPr lang="en-CA" sz="1400" b="1" dirty="0">
                <a:solidFill>
                  <a:schemeClr val="bg1"/>
                </a:solidFill>
              </a:rPr>
              <a:t>MODEL DEPLYMENT/HOSTING</a:t>
            </a:r>
          </a:p>
          <a:p>
            <a:pPr algn="ctr"/>
            <a:r>
              <a:rPr lang="en-CA" sz="1400" dirty="0">
                <a:solidFill>
                  <a:schemeClr val="bg1"/>
                </a:solidFill>
              </a:rPr>
              <a:t>On ML Compute instances</a:t>
            </a:r>
            <a:endParaRPr lang="en-US" sz="1400" dirty="0">
              <a:solidFill>
                <a:schemeClr val="bg1"/>
              </a:solidFill>
            </a:endParaRPr>
          </a:p>
        </p:txBody>
      </p:sp>
      <p:sp>
        <p:nvSpPr>
          <p:cNvPr id="15" name="TextBox 14">
            <a:extLst>
              <a:ext uri="{FF2B5EF4-FFF2-40B4-BE49-F238E27FC236}">
                <a16:creationId xmlns="" xmlns:a16="http://schemas.microsoft.com/office/drawing/2014/main" id="{AFE29412-398E-1B4A-947C-F7C9AA19B3DA}"/>
              </a:ext>
            </a:extLst>
          </p:cNvPr>
          <p:cNvSpPr txBox="1"/>
          <p:nvPr/>
        </p:nvSpPr>
        <p:spPr>
          <a:xfrm>
            <a:off x="4735945" y="6275825"/>
            <a:ext cx="2398990" cy="369332"/>
          </a:xfrm>
          <a:prstGeom prst="rect">
            <a:avLst/>
          </a:prstGeom>
          <a:noFill/>
        </p:spPr>
        <p:txBody>
          <a:bodyPr wrap="none" rtlCol="0">
            <a:spAutoFit/>
          </a:bodyPr>
          <a:lstStyle/>
          <a:p>
            <a:pPr algn="ctr"/>
            <a:r>
              <a:rPr lang="en-CA" b="1" dirty="0">
                <a:solidFill>
                  <a:schemeClr val="bg1"/>
                </a:solidFill>
              </a:rPr>
              <a:t>AMAZON SAGEMAKER</a:t>
            </a:r>
            <a:endParaRPr lang="en-US" dirty="0">
              <a:solidFill>
                <a:schemeClr val="bg1"/>
              </a:solidFill>
            </a:endParaRPr>
          </a:p>
        </p:txBody>
      </p:sp>
      <p:pic>
        <p:nvPicPr>
          <p:cNvPr id="16" name="Picture 15">
            <a:extLst>
              <a:ext uri="{FF2B5EF4-FFF2-40B4-BE49-F238E27FC236}">
                <a16:creationId xmlns="" xmlns:a16="http://schemas.microsoft.com/office/drawing/2014/main" id="{C3458538-073F-2E46-B368-49E70A6BB667}"/>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379808" y="2896889"/>
            <a:ext cx="904651" cy="727178"/>
          </a:xfrm>
          <a:prstGeom prst="rect">
            <a:avLst/>
          </a:prstGeom>
        </p:spPr>
      </p:pic>
      <p:sp>
        <p:nvSpPr>
          <p:cNvPr id="17" name="Arrow: Right 12">
            <a:extLst>
              <a:ext uri="{FF2B5EF4-FFF2-40B4-BE49-F238E27FC236}">
                <a16:creationId xmlns="" xmlns:a16="http://schemas.microsoft.com/office/drawing/2014/main" id="{71E6867F-D670-584C-B5AC-88AF53961106}"/>
              </a:ext>
            </a:extLst>
          </p:cNvPr>
          <p:cNvSpPr/>
          <p:nvPr/>
        </p:nvSpPr>
        <p:spPr>
          <a:xfrm>
            <a:off x="3028952" y="5161333"/>
            <a:ext cx="1368876" cy="406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Rounded Corners 19">
            <a:extLst>
              <a:ext uri="{FF2B5EF4-FFF2-40B4-BE49-F238E27FC236}">
                <a16:creationId xmlns="" xmlns:a16="http://schemas.microsoft.com/office/drawing/2014/main" id="{4F9CEF22-C8D7-4D4A-B5A2-C6D686112D4E}"/>
              </a:ext>
            </a:extLst>
          </p:cNvPr>
          <p:cNvSpPr/>
          <p:nvPr/>
        </p:nvSpPr>
        <p:spPr>
          <a:xfrm>
            <a:off x="8740991" y="1301952"/>
            <a:ext cx="2125436" cy="537675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Rounded Corners 20">
            <a:extLst>
              <a:ext uri="{FF2B5EF4-FFF2-40B4-BE49-F238E27FC236}">
                <a16:creationId xmlns="" xmlns:a16="http://schemas.microsoft.com/office/drawing/2014/main" id="{B4576E5E-A0A2-264E-A784-E40806FADC13}"/>
              </a:ext>
            </a:extLst>
          </p:cNvPr>
          <p:cNvSpPr/>
          <p:nvPr/>
        </p:nvSpPr>
        <p:spPr>
          <a:xfrm>
            <a:off x="1781817" y="2575741"/>
            <a:ext cx="1257300" cy="113139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0" name="Picture 4" descr="File:AWS Simple Icons Storage Amazon S3.svg">
            <a:extLst>
              <a:ext uri="{FF2B5EF4-FFF2-40B4-BE49-F238E27FC236}">
                <a16:creationId xmlns="" xmlns:a16="http://schemas.microsoft.com/office/drawing/2014/main" id="{43C0DD88-9B2B-7F4C-813A-D1B3D08A92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9377" y="2681888"/>
            <a:ext cx="942179" cy="9421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B795E8DF-134C-D548-B798-B48B4D3611DA}"/>
              </a:ext>
            </a:extLst>
          </p:cNvPr>
          <p:cNvSpPr txBox="1"/>
          <p:nvPr/>
        </p:nvSpPr>
        <p:spPr>
          <a:xfrm>
            <a:off x="1429947" y="3712628"/>
            <a:ext cx="1966820" cy="646331"/>
          </a:xfrm>
          <a:prstGeom prst="rect">
            <a:avLst/>
          </a:prstGeom>
          <a:noFill/>
        </p:spPr>
        <p:txBody>
          <a:bodyPr wrap="none" rtlCol="0">
            <a:spAutoFit/>
          </a:bodyPr>
          <a:lstStyle/>
          <a:p>
            <a:pPr algn="ctr"/>
            <a:r>
              <a:rPr lang="en-CA" b="1" dirty="0">
                <a:solidFill>
                  <a:schemeClr val="bg1"/>
                </a:solidFill>
              </a:rPr>
              <a:t>S3 BUCKET </a:t>
            </a:r>
          </a:p>
          <a:p>
            <a:pPr algn="ctr"/>
            <a:r>
              <a:rPr lang="en-CA" b="1" dirty="0">
                <a:solidFill>
                  <a:schemeClr val="bg1"/>
                </a:solidFill>
              </a:rPr>
              <a:t>MODEL ARTIFACTS</a:t>
            </a:r>
            <a:endParaRPr lang="en-US" dirty="0">
              <a:solidFill>
                <a:schemeClr val="bg1"/>
              </a:solidFill>
            </a:endParaRPr>
          </a:p>
        </p:txBody>
      </p:sp>
      <p:sp>
        <p:nvSpPr>
          <p:cNvPr id="22" name="Arrow: Right 23">
            <a:extLst>
              <a:ext uri="{FF2B5EF4-FFF2-40B4-BE49-F238E27FC236}">
                <a16:creationId xmlns="" xmlns:a16="http://schemas.microsoft.com/office/drawing/2014/main" id="{98EB50E0-4CAD-B34A-B3D6-C04782B65565}"/>
              </a:ext>
            </a:extLst>
          </p:cNvPr>
          <p:cNvSpPr/>
          <p:nvPr/>
        </p:nvSpPr>
        <p:spPr>
          <a:xfrm rot="12727821">
            <a:off x="2945546" y="3697354"/>
            <a:ext cx="1608037" cy="386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Arrow: Right 24">
            <a:extLst>
              <a:ext uri="{FF2B5EF4-FFF2-40B4-BE49-F238E27FC236}">
                <a16:creationId xmlns="" xmlns:a16="http://schemas.microsoft.com/office/drawing/2014/main" id="{550AACAF-783D-F643-9091-BE10925E6C97}"/>
              </a:ext>
            </a:extLst>
          </p:cNvPr>
          <p:cNvSpPr/>
          <p:nvPr/>
        </p:nvSpPr>
        <p:spPr>
          <a:xfrm>
            <a:off x="3050228" y="2840745"/>
            <a:ext cx="1567344" cy="441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ectangle: Rounded Corners 25">
            <a:extLst>
              <a:ext uri="{FF2B5EF4-FFF2-40B4-BE49-F238E27FC236}">
                <a16:creationId xmlns="" xmlns:a16="http://schemas.microsoft.com/office/drawing/2014/main" id="{4E162A9C-A824-C246-AD8A-AA6FD619D480}"/>
              </a:ext>
            </a:extLst>
          </p:cNvPr>
          <p:cNvSpPr/>
          <p:nvPr/>
        </p:nvSpPr>
        <p:spPr>
          <a:xfrm>
            <a:off x="5123390" y="2125631"/>
            <a:ext cx="1475002" cy="41402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END POINT</a:t>
            </a:r>
            <a:endParaRPr lang="en-US" dirty="0">
              <a:solidFill>
                <a:schemeClr val="bg1"/>
              </a:solidFill>
            </a:endParaRPr>
          </a:p>
        </p:txBody>
      </p:sp>
      <p:pic>
        <p:nvPicPr>
          <p:cNvPr id="25" name="Picture 6" descr="Image result for page">
            <a:extLst>
              <a:ext uri="{FF2B5EF4-FFF2-40B4-BE49-F238E27FC236}">
                <a16:creationId xmlns="" xmlns:a16="http://schemas.microsoft.com/office/drawing/2014/main" id="{4B0251C7-9941-B343-BD99-5EFA267714D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1457" y="2385130"/>
            <a:ext cx="1536911" cy="14296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page">
            <a:extLst>
              <a:ext uri="{FF2B5EF4-FFF2-40B4-BE49-F238E27FC236}">
                <a16:creationId xmlns="" xmlns:a16="http://schemas.microsoft.com/office/drawing/2014/main" id="{C4BFCE76-FAAF-9847-93D4-9104A84B340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52509" y="4458563"/>
            <a:ext cx="1536911" cy="14296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 xmlns:a16="http://schemas.microsoft.com/office/drawing/2014/main" id="{E43E2B41-FC0E-AC44-9179-FF4C19597032}"/>
              </a:ext>
            </a:extLst>
          </p:cNvPr>
          <p:cNvSpPr txBox="1"/>
          <p:nvPr/>
        </p:nvSpPr>
        <p:spPr>
          <a:xfrm>
            <a:off x="8922198" y="6071730"/>
            <a:ext cx="1726346" cy="646331"/>
          </a:xfrm>
          <a:prstGeom prst="rect">
            <a:avLst/>
          </a:prstGeom>
          <a:noFill/>
        </p:spPr>
        <p:txBody>
          <a:bodyPr wrap="square" rtlCol="0">
            <a:spAutoFit/>
          </a:bodyPr>
          <a:lstStyle/>
          <a:p>
            <a:pPr algn="ctr"/>
            <a:r>
              <a:rPr lang="en-CA" b="1" dirty="0">
                <a:solidFill>
                  <a:schemeClr val="bg1"/>
                </a:solidFill>
              </a:rPr>
              <a:t>EC2 CONTAINER REGISTERY</a:t>
            </a:r>
            <a:endParaRPr lang="en-US" dirty="0">
              <a:solidFill>
                <a:schemeClr val="bg1"/>
              </a:solidFill>
            </a:endParaRPr>
          </a:p>
        </p:txBody>
      </p:sp>
      <p:sp>
        <p:nvSpPr>
          <p:cNvPr id="28" name="Arrow: Right 29">
            <a:extLst>
              <a:ext uri="{FF2B5EF4-FFF2-40B4-BE49-F238E27FC236}">
                <a16:creationId xmlns="" xmlns:a16="http://schemas.microsoft.com/office/drawing/2014/main" id="{DBF85FDA-4344-D94E-BE4B-6F42D2B00F07}"/>
              </a:ext>
            </a:extLst>
          </p:cNvPr>
          <p:cNvSpPr/>
          <p:nvPr/>
        </p:nvSpPr>
        <p:spPr>
          <a:xfrm rot="10800000">
            <a:off x="7162069" y="2978422"/>
            <a:ext cx="1969692" cy="441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Arrow: Right 30">
            <a:extLst>
              <a:ext uri="{FF2B5EF4-FFF2-40B4-BE49-F238E27FC236}">
                <a16:creationId xmlns="" xmlns:a16="http://schemas.microsoft.com/office/drawing/2014/main" id="{7CFB5622-1BDE-1A4D-A0B5-8565051D1F89}"/>
              </a:ext>
            </a:extLst>
          </p:cNvPr>
          <p:cNvSpPr/>
          <p:nvPr/>
        </p:nvSpPr>
        <p:spPr>
          <a:xfrm rot="10800000">
            <a:off x="7255327" y="5135138"/>
            <a:ext cx="1890924" cy="441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TextBox 29">
            <a:extLst>
              <a:ext uri="{FF2B5EF4-FFF2-40B4-BE49-F238E27FC236}">
                <a16:creationId xmlns="" xmlns:a16="http://schemas.microsoft.com/office/drawing/2014/main" id="{D0C83479-4F8A-684F-A47B-88698032AC5B}"/>
              </a:ext>
            </a:extLst>
          </p:cNvPr>
          <p:cNvSpPr txBox="1"/>
          <p:nvPr/>
        </p:nvSpPr>
        <p:spPr>
          <a:xfrm>
            <a:off x="8975502" y="4897993"/>
            <a:ext cx="1726346" cy="646331"/>
          </a:xfrm>
          <a:prstGeom prst="rect">
            <a:avLst/>
          </a:prstGeom>
          <a:noFill/>
        </p:spPr>
        <p:txBody>
          <a:bodyPr wrap="square" rtlCol="0">
            <a:spAutoFit/>
          </a:bodyPr>
          <a:lstStyle/>
          <a:p>
            <a:pPr algn="ctr"/>
            <a:r>
              <a:rPr lang="en-CA" b="1" dirty="0"/>
              <a:t>Training code image</a:t>
            </a:r>
            <a:endParaRPr lang="en-US" dirty="0"/>
          </a:p>
        </p:txBody>
      </p:sp>
      <p:sp>
        <p:nvSpPr>
          <p:cNvPr id="31" name="TextBox 30">
            <a:extLst>
              <a:ext uri="{FF2B5EF4-FFF2-40B4-BE49-F238E27FC236}">
                <a16:creationId xmlns="" xmlns:a16="http://schemas.microsoft.com/office/drawing/2014/main" id="{86ED189E-7C76-E443-8AA1-7EB1BD7DC47C}"/>
              </a:ext>
            </a:extLst>
          </p:cNvPr>
          <p:cNvSpPr txBox="1"/>
          <p:nvPr/>
        </p:nvSpPr>
        <p:spPr>
          <a:xfrm>
            <a:off x="9103598" y="2829813"/>
            <a:ext cx="1536911" cy="646331"/>
          </a:xfrm>
          <a:prstGeom prst="rect">
            <a:avLst/>
          </a:prstGeom>
          <a:noFill/>
        </p:spPr>
        <p:txBody>
          <a:bodyPr wrap="square" rtlCol="0">
            <a:spAutoFit/>
          </a:bodyPr>
          <a:lstStyle/>
          <a:p>
            <a:pPr algn="ctr"/>
            <a:r>
              <a:rPr lang="en-CA" b="1" dirty="0"/>
              <a:t>Inference code image</a:t>
            </a:r>
            <a:endParaRPr lang="en-US" dirty="0"/>
          </a:p>
        </p:txBody>
      </p:sp>
      <p:sp>
        <p:nvSpPr>
          <p:cNvPr id="32" name="Rectangle: Rounded Corners 33">
            <a:extLst>
              <a:ext uri="{FF2B5EF4-FFF2-40B4-BE49-F238E27FC236}">
                <a16:creationId xmlns="" xmlns:a16="http://schemas.microsoft.com/office/drawing/2014/main" id="{5971DD1F-3451-104B-B9A3-906CB0E80E9E}"/>
              </a:ext>
            </a:extLst>
          </p:cNvPr>
          <p:cNvSpPr/>
          <p:nvPr/>
        </p:nvSpPr>
        <p:spPr>
          <a:xfrm>
            <a:off x="5089077" y="1146968"/>
            <a:ext cx="1475002" cy="41402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CLIENT</a:t>
            </a:r>
            <a:endParaRPr lang="en-US" dirty="0">
              <a:solidFill>
                <a:schemeClr val="bg1"/>
              </a:solidFill>
            </a:endParaRPr>
          </a:p>
        </p:txBody>
      </p:sp>
      <p:sp>
        <p:nvSpPr>
          <p:cNvPr id="33" name="Arrow: Right 34">
            <a:extLst>
              <a:ext uri="{FF2B5EF4-FFF2-40B4-BE49-F238E27FC236}">
                <a16:creationId xmlns="" xmlns:a16="http://schemas.microsoft.com/office/drawing/2014/main" id="{C761B369-983F-9846-BA7C-56ECC3594CD4}"/>
              </a:ext>
            </a:extLst>
          </p:cNvPr>
          <p:cNvSpPr/>
          <p:nvPr/>
        </p:nvSpPr>
        <p:spPr>
          <a:xfrm rot="5400000">
            <a:off x="5318531" y="1648482"/>
            <a:ext cx="516137" cy="336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Arrow: Right 35">
            <a:extLst>
              <a:ext uri="{FF2B5EF4-FFF2-40B4-BE49-F238E27FC236}">
                <a16:creationId xmlns="" xmlns:a16="http://schemas.microsoft.com/office/drawing/2014/main" id="{3DC8D4C6-0B41-834B-9C09-0E6DB7517379}"/>
              </a:ext>
            </a:extLst>
          </p:cNvPr>
          <p:cNvSpPr/>
          <p:nvPr/>
        </p:nvSpPr>
        <p:spPr>
          <a:xfrm rot="16200000">
            <a:off x="5862303" y="1696442"/>
            <a:ext cx="516138" cy="302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a:extLst>
              <a:ext uri="{FF2B5EF4-FFF2-40B4-BE49-F238E27FC236}">
                <a16:creationId xmlns="" xmlns:a16="http://schemas.microsoft.com/office/drawing/2014/main" id="{FBF8D980-F731-2442-A752-B96199604639}"/>
              </a:ext>
            </a:extLst>
          </p:cNvPr>
          <p:cNvSpPr/>
          <p:nvPr/>
        </p:nvSpPr>
        <p:spPr>
          <a:xfrm>
            <a:off x="6222852" y="156713"/>
            <a:ext cx="3367592" cy="646331"/>
          </a:xfrm>
          <a:prstGeom prst="rect">
            <a:avLst/>
          </a:prstGeom>
        </p:spPr>
        <p:txBody>
          <a:bodyPr wrap="square">
            <a:spAutoFit/>
          </a:bodyPr>
          <a:lstStyle/>
          <a:p>
            <a:r>
              <a:rPr lang="en-US" sz="1200" dirty="0">
                <a:solidFill>
                  <a:schemeClr val="bg1"/>
                </a:solidFill>
                <a:hlinkClick r:id="rId7">
                  <a:extLst>
                    <a:ext uri="{A12FA001-AC4F-418D-AE19-62706E023703}">
                      <ahyp:hlinkClr xmlns="" xmlns:ahyp="http://schemas.microsoft.com/office/drawing/2018/hyperlinkcolor" val="tx"/>
                    </a:ext>
                  </a:extLst>
                </a:hlinkClick>
              </a:rPr>
              <a:t>Source: https://docs.aws.amazon.com/sagemaker/latest/dg/how-it-works-training.html</a:t>
            </a:r>
            <a:endParaRPr lang="en-US" sz="1200" dirty="0">
              <a:solidFill>
                <a:schemeClr val="bg1"/>
              </a:solidFill>
            </a:endParaRPr>
          </a:p>
        </p:txBody>
      </p:sp>
    </p:spTree>
    <p:extLst>
      <p:ext uri="{BB962C8B-B14F-4D97-AF65-F5344CB8AC3E}">
        <p14:creationId xmlns:p14="http://schemas.microsoft.com/office/powerpoint/2010/main" val="293719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 xmlns:a16="http://schemas.microsoft.com/office/drawing/2014/main" id="{6BCD2111-0DB6-4A2B-A89B-6AF56101E58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7" name="Rectangle 16">
            <a:extLst>
              <a:ext uri="{FF2B5EF4-FFF2-40B4-BE49-F238E27FC236}">
                <a16:creationId xmlns="" xmlns:a16="http://schemas.microsoft.com/office/drawing/2014/main" id="{01F4C2EF-C1FD-4CD7-A6F0-9B59FF4B90FD}"/>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a:solidFill>
                  <a:schemeClr val="bg1"/>
                </a:solidFill>
                <a:latin typeface="Montserrat" charset="0"/>
              </a:rPr>
              <a:t>AMAZON SAGEMAKER AUTOPILOT 101</a:t>
            </a:r>
          </a:p>
        </p:txBody>
      </p:sp>
      <p:sp>
        <p:nvSpPr>
          <p:cNvPr id="2" name="Rectangle 1">
            <a:extLst>
              <a:ext uri="{FF2B5EF4-FFF2-40B4-BE49-F238E27FC236}">
                <a16:creationId xmlns="" xmlns:a16="http://schemas.microsoft.com/office/drawing/2014/main" id="{1441BCA6-8049-4280-9F88-605837A8347E}"/>
              </a:ext>
            </a:extLst>
          </p:cNvPr>
          <p:cNvSpPr/>
          <p:nvPr/>
        </p:nvSpPr>
        <p:spPr>
          <a:xfrm>
            <a:off x="1295400" y="1169025"/>
            <a:ext cx="6749412" cy="400110"/>
          </a:xfrm>
          <a:prstGeom prst="rect">
            <a:avLst/>
          </a:prstGeom>
        </p:spPr>
        <p:txBody>
          <a:bodyPr wrap="none">
            <a:spAutoFit/>
          </a:bodyPr>
          <a:lstStyle/>
          <a:p>
            <a:r>
              <a:rPr lang="en-US" sz="2000" dirty="0">
                <a:solidFill>
                  <a:schemeClr val="bg1"/>
                </a:solidFill>
              </a:rPr>
              <a:t>Check this out: https://aws.amazon.com/sagemaker/autopilot/</a:t>
            </a:r>
          </a:p>
        </p:txBody>
      </p:sp>
      <p:pic>
        <p:nvPicPr>
          <p:cNvPr id="4" name="Picture 3">
            <a:extLst>
              <a:ext uri="{FF2B5EF4-FFF2-40B4-BE49-F238E27FC236}">
                <a16:creationId xmlns="" xmlns:a16="http://schemas.microsoft.com/office/drawing/2014/main" id="{6822DF6D-F435-477E-AAE5-7E4767EE9887}"/>
              </a:ext>
            </a:extLst>
          </p:cNvPr>
          <p:cNvPicPr>
            <a:picLocks noChangeAspect="1"/>
          </p:cNvPicPr>
          <p:nvPr/>
        </p:nvPicPr>
        <p:blipFill>
          <a:blip r:embed="rId4"/>
          <a:stretch>
            <a:fillRect/>
          </a:stretch>
        </p:blipFill>
        <p:spPr>
          <a:xfrm>
            <a:off x="2514600" y="1648625"/>
            <a:ext cx="6050883" cy="5104654"/>
          </a:xfrm>
          <a:prstGeom prst="rect">
            <a:avLst/>
          </a:prstGeom>
          <a:noFill/>
          <a:ln w="57150">
            <a:solidFill>
              <a:srgbClr val="FF0000"/>
            </a:solidFill>
          </a:ln>
        </p:spPr>
      </p:pic>
    </p:spTree>
    <p:extLst>
      <p:ext uri="{BB962C8B-B14F-4D97-AF65-F5344CB8AC3E}">
        <p14:creationId xmlns:p14="http://schemas.microsoft.com/office/powerpoint/2010/main" val="2352949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50292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REGRESSION </a:t>
            </a:r>
            <a:r>
              <a:rPr lang="en-CA" sz="3600" b="0" dirty="0" smtClean="0"/>
              <a:t>METRICS</a:t>
            </a:r>
            <a:endParaRPr lang="en-US" sz="3600" b="0" dirty="0"/>
          </a:p>
        </p:txBody>
      </p:sp>
      <p:sp>
        <p:nvSpPr>
          <p:cNvPr id="6" name="Rectangle: Rounded Corners 5">
            <a:extLst>
              <a:ext uri="{FF2B5EF4-FFF2-40B4-BE49-F238E27FC236}">
                <a16:creationId xmlns="" xmlns:a16="http://schemas.microsoft.com/office/drawing/2014/main" id="{DE1637B2-E08A-40B0-B1F7-2D16C77EB5F4}"/>
              </a:ext>
            </a:extLst>
          </p:cNvPr>
          <p:cNvSpPr/>
          <p:nvPr/>
        </p:nvSpPr>
        <p:spPr>
          <a:xfrm>
            <a:off x="723900" y="32033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 xmlns:a16="http://schemas.microsoft.com/office/drawing/2014/main" id="{967CA593-D9CE-40F7-B5D7-0F9A09EFE693}"/>
              </a:ext>
            </a:extLst>
          </p:cNvPr>
          <p:cNvSpPr/>
          <p:nvPr/>
        </p:nvSpPr>
        <p:spPr>
          <a:xfrm>
            <a:off x="723900" y="3203396"/>
            <a:ext cx="3467100" cy="22560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C399759-7436-4B44-815A-B523D8FCDA5F}"/>
              </a:ext>
            </a:extLst>
          </p:cNvPr>
          <p:cNvSpPr txBox="1"/>
          <p:nvPr/>
        </p:nvSpPr>
        <p:spPr>
          <a:xfrm>
            <a:off x="647700" y="36182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 xmlns:a16="http://schemas.microsoft.com/office/drawing/2014/main" id="{9CFC49A3-4F12-444C-B386-356F9DEF4A71}"/>
              </a:ext>
            </a:extLst>
          </p:cNvPr>
          <p:cNvSpPr txBox="1"/>
          <p:nvPr/>
        </p:nvSpPr>
        <p:spPr>
          <a:xfrm>
            <a:off x="6134100" y="36182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 xmlns:a16="http://schemas.microsoft.com/office/drawing/2014/main" id="{404165EE-E4AE-4196-9B52-82344188CC8E}"/>
              </a:ext>
            </a:extLst>
          </p:cNvPr>
          <p:cNvSpPr/>
          <p:nvPr/>
        </p:nvSpPr>
        <p:spPr>
          <a:xfrm>
            <a:off x="4038600" y="3459181"/>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866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4FBE669C-6775-4A49-BB8B-92E71384943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3" name="Rectangle 12">
            <a:extLst>
              <a:ext uri="{FF2B5EF4-FFF2-40B4-BE49-F238E27FC236}">
                <a16:creationId xmlns="" xmlns:a16="http://schemas.microsoft.com/office/drawing/2014/main" id="{09959543-40FE-4480-A399-193A9DF6B97D}"/>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BB92BDB9-5B72-4AE6-B5AB-E44B226E7A16}"/>
              </a:ext>
            </a:extLst>
          </p:cNvPr>
          <p:cNvSpPr/>
          <p:nvPr/>
        </p:nvSpPr>
        <p:spPr>
          <a:xfrm>
            <a:off x="76200" y="81156"/>
            <a:ext cx="6453066" cy="954107"/>
          </a:xfrm>
          <a:prstGeom prst="rect">
            <a:avLst/>
          </a:prstGeom>
        </p:spPr>
        <p:txBody>
          <a:bodyPr wrap="square">
            <a:spAutoFit/>
          </a:bodyPr>
          <a:lstStyle/>
          <a:p>
            <a:r>
              <a:rPr lang="en-CA" sz="2800" b="1" dirty="0" smtClean="0">
                <a:solidFill>
                  <a:schemeClr val="bg1"/>
                </a:solidFill>
                <a:latin typeface="Montserrat" charset="0"/>
                <a:ea typeface="Montserrat" charset="0"/>
                <a:cs typeface="Montserrat" charset="0"/>
              </a:rPr>
              <a:t>AI IN BUSINESS: WHAT PROBLEMS CAN AI SOLVE?</a:t>
            </a:r>
            <a:endParaRPr lang="en-US" sz="2800" dirty="0">
              <a:solidFill>
                <a:schemeClr val="bg1"/>
              </a:solidFill>
            </a:endParaRPr>
          </a:p>
        </p:txBody>
      </p:sp>
      <p:graphicFrame>
        <p:nvGraphicFramePr>
          <p:cNvPr id="3" name="Diagram 2"/>
          <p:cNvGraphicFramePr/>
          <p:nvPr>
            <p:extLst>
              <p:ext uri="{D42A27DB-BD31-4B8C-83A1-F6EECF244321}">
                <p14:modId xmlns:p14="http://schemas.microsoft.com/office/powerpoint/2010/main" val="3125586445"/>
              </p:ext>
            </p:extLst>
          </p:nvPr>
        </p:nvGraphicFramePr>
        <p:xfrm>
          <a:off x="355107" y="1143000"/>
          <a:ext cx="11327999" cy="57768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16125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 xmlns:a16="http://schemas.microsoft.com/office/drawing/2014/main" id="{6D2D4D42-2A75-4228-8443-839102B1C32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31" name="Rectangle 30">
            <a:extLst>
              <a:ext uri="{FF2B5EF4-FFF2-40B4-BE49-F238E27FC236}">
                <a16:creationId xmlns="" xmlns:a16="http://schemas.microsoft.com/office/drawing/2014/main" id="{97D48680-3779-4706-858B-B42D02DECABC}"/>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Прямоугольник 9">
            <a:extLst>
              <a:ext uri="{FF2B5EF4-FFF2-40B4-BE49-F238E27FC236}">
                <a16:creationId xmlns="" xmlns:a16="http://schemas.microsoft.com/office/drawing/2014/main" id="{5EE88138-48BD-46AA-94F3-3B05DD703F63}"/>
              </a:ext>
            </a:extLst>
          </p:cNvPr>
          <p:cNvSpPr/>
          <p:nvPr/>
        </p:nvSpPr>
        <p:spPr>
          <a:xfrm>
            <a:off x="247223" y="93620"/>
            <a:ext cx="8328606" cy="954107"/>
          </a:xfrm>
          <a:prstGeom prst="rect">
            <a:avLst/>
          </a:prstGeom>
        </p:spPr>
        <p:txBody>
          <a:bodyPr wrap="square">
            <a:spAutoFit/>
          </a:bodyPr>
          <a:lstStyle/>
          <a:p>
            <a:r>
              <a:rPr lang="en-US" sz="2800" b="1" dirty="0">
                <a:solidFill>
                  <a:schemeClr val="bg1"/>
                </a:solidFill>
                <a:latin typeface="Montserrat" charset="0"/>
              </a:rPr>
              <a:t>REGRESSION METRICS: HOW TO ASSESS MODEL PERFORMANCE?</a:t>
            </a:r>
          </a:p>
        </p:txBody>
      </p:sp>
      <p:sp>
        <p:nvSpPr>
          <p:cNvPr id="12" name="Прямоугольник 11">
            <a:extLst>
              <a:ext uri="{FF2B5EF4-FFF2-40B4-BE49-F238E27FC236}">
                <a16:creationId xmlns="" xmlns:a16="http://schemas.microsoft.com/office/drawing/2014/main" id="{B4B1F363-5EFE-402E-91B7-C999DD6A5345}"/>
              </a:ext>
            </a:extLst>
          </p:cNvPr>
          <p:cNvSpPr/>
          <p:nvPr/>
        </p:nvSpPr>
        <p:spPr>
          <a:xfrm>
            <a:off x="475286" y="1221281"/>
            <a:ext cx="11258247" cy="707886"/>
          </a:xfrm>
          <a:prstGeom prst="rect">
            <a:avLst/>
          </a:prstGeom>
        </p:spPr>
        <p:txBody>
          <a:bodyPr wrap="square">
            <a:spAutoFit/>
          </a:bodyPr>
          <a:lstStyle/>
          <a:p>
            <a:pPr marL="342900" indent="-342900">
              <a:buFont typeface="Arial" panose="020B0604020202020204" pitchFamily="34" charset="0"/>
              <a:buChar char="•"/>
            </a:pPr>
            <a:r>
              <a:rPr lang="en-CA" sz="2000" dirty="0">
                <a:solidFill>
                  <a:schemeClr val="bg1"/>
                </a:solidFill>
                <a:latin typeface="Montserrat" charset="0"/>
                <a:ea typeface="Montserrat" charset="0"/>
                <a:cs typeface="Montserrat" charset="0"/>
              </a:rPr>
              <a:t>After model fitting, we would like to assess the performance of the model by comparing model predictions to actual (True) data</a:t>
            </a:r>
          </a:p>
        </p:txBody>
      </p:sp>
      <p:sp>
        <p:nvSpPr>
          <p:cNvPr id="14" name="Slide Number Placeholder 5"/>
          <p:cNvSpPr>
            <a:spLocks noGrp="1"/>
          </p:cNvSpPr>
          <p:nvPr>
            <p:ph type="sldNum" sz="quarter" idx="12"/>
          </p:nvPr>
        </p:nvSpPr>
        <p:spPr>
          <a:xfrm>
            <a:off x="8888733" y="6246580"/>
            <a:ext cx="2844800" cy="365125"/>
          </a:xfrm>
        </p:spPr>
        <p:txBody>
          <a:bodyPr/>
          <a:lstStyle/>
          <a:p>
            <a:fld id="{B6F15528-21DE-4FAA-801E-634DDDAF4B2B}" type="slidenum">
              <a:rPr lang="en-US" smtClean="0"/>
              <a:pPr/>
              <a:t>30</a:t>
            </a:fld>
            <a:endParaRPr lang="en-US" dirty="0"/>
          </a:p>
        </p:txBody>
      </p:sp>
      <p:cxnSp>
        <p:nvCxnSpPr>
          <p:cNvPr id="22" name="Straight Connector 21"/>
          <p:cNvCxnSpPr/>
          <p:nvPr/>
        </p:nvCxnSpPr>
        <p:spPr>
          <a:xfrm>
            <a:off x="3970087" y="3759524"/>
            <a:ext cx="9368" cy="910624"/>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482843" y="5290971"/>
            <a:ext cx="3907020" cy="2507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459409" y="2377132"/>
            <a:ext cx="54092" cy="296194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034309" y="442959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2811038" y="276162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3837356" y="442959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4702859" y="205027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5913311" y="225569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2" name="Straight Connector 31"/>
          <p:cNvCxnSpPr/>
          <p:nvPr/>
        </p:nvCxnSpPr>
        <p:spPr>
          <a:xfrm flipH="1">
            <a:off x="1534296" y="2639547"/>
            <a:ext cx="4481472" cy="246646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852688" y="2330529"/>
            <a:ext cx="9368" cy="910624"/>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987600" y="3027469"/>
            <a:ext cx="0" cy="12451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3139346" y="1899642"/>
                <a:ext cx="1545744" cy="430887"/>
              </a:xfrm>
              <a:prstGeom prst="rect">
                <a:avLst/>
              </a:prstGeom>
              <a:noFill/>
            </p:spPr>
            <p:txBody>
              <a:bodyPr wrap="none" lIns="0" tIns="0" rIns="0" bIns="0" rtlCol="0">
                <a:spAutoFit/>
              </a:bodyPr>
              <a:lstStyle/>
              <a:p>
                <a14:m>
                  <m:oMath xmlns:m="http://schemas.openxmlformats.org/officeDocument/2006/math">
                    <m:sSub>
                      <m:sSubPr>
                        <m:ctrlPr>
                          <a:rPr lang="en-CA" sz="2800" b="1" i="1" smtClean="0">
                            <a:solidFill>
                              <a:schemeClr val="bg1"/>
                            </a:solidFill>
                            <a:latin typeface="Cambria Math" panose="02040503050406030204" pitchFamily="18" charset="0"/>
                          </a:rPr>
                        </m:ctrlPr>
                      </m:sSubPr>
                      <m:e>
                        <m:r>
                          <a:rPr lang="en-CA" sz="2800" b="1" i="1" smtClean="0">
                            <a:solidFill>
                              <a:schemeClr val="bg1"/>
                            </a:solidFill>
                            <a:latin typeface="Cambria Math" panose="02040503050406030204" pitchFamily="18" charset="0"/>
                          </a:rPr>
                          <m:t>𝒚</m:t>
                        </m:r>
                      </m:e>
                      <m:sub>
                        <m:r>
                          <a:rPr lang="en-CA" sz="2800" b="1" i="1" smtClean="0">
                            <a:solidFill>
                              <a:schemeClr val="bg1"/>
                            </a:solidFill>
                            <a:latin typeface="Cambria Math" panose="02040503050406030204" pitchFamily="18" charset="0"/>
                          </a:rPr>
                          <m:t>𝒊</m:t>
                        </m:r>
                      </m:sub>
                    </m:sSub>
                  </m:oMath>
                </a14:m>
                <a:r>
                  <a:rPr lang="en-CA" sz="2800" b="1" dirty="0">
                    <a:solidFill>
                      <a:schemeClr val="bg1"/>
                    </a:solidFill>
                  </a:rPr>
                  <a:t> (actual)</a:t>
                </a:r>
              </a:p>
            </p:txBody>
          </p:sp>
        </mc:Choice>
        <mc:Fallback xmlns="">
          <p:sp>
            <p:nvSpPr>
              <p:cNvPr id="37" name="TextBox 36"/>
              <p:cNvSpPr txBox="1">
                <a:spLocks noRot="1" noChangeAspect="1" noMove="1" noResize="1" noEditPoints="1" noAdjustHandles="1" noChangeArrowheads="1" noChangeShapeType="1" noTextEdit="1"/>
              </p:cNvSpPr>
              <p:nvPr/>
            </p:nvSpPr>
            <p:spPr>
              <a:xfrm>
                <a:off x="3139346" y="1899642"/>
                <a:ext cx="1545744" cy="430887"/>
              </a:xfrm>
              <a:prstGeom prst="rect">
                <a:avLst/>
              </a:prstGeom>
              <a:blipFill>
                <a:blip r:embed="rId4"/>
                <a:stretch>
                  <a:fillRect t="-24286" r="-11811"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88741" y="3355015"/>
                <a:ext cx="3704091" cy="430887"/>
              </a:xfrm>
              <a:prstGeom prst="rect">
                <a:avLst/>
              </a:prstGeom>
              <a:noFill/>
            </p:spPr>
            <p:txBody>
              <a:bodyPr wrap="none" lIns="0" tIns="0" rIns="0" bIns="0" rtlCol="0">
                <a:spAutoFit/>
              </a:bodyPr>
              <a:lstStyle/>
              <a:p>
                <a14:m>
                  <m:oMath xmlns:m="http://schemas.openxmlformats.org/officeDocument/2006/math">
                    <m:sSub>
                      <m:sSubPr>
                        <m:ctrlPr>
                          <a:rPr lang="en-CA" sz="2800" b="1" i="1" smtClean="0">
                            <a:solidFill>
                              <a:schemeClr val="bg1"/>
                            </a:solidFill>
                            <a:latin typeface="Cambria Math" panose="02040503050406030204" pitchFamily="18" charset="0"/>
                          </a:rPr>
                        </m:ctrlPr>
                      </m:sSubPr>
                      <m:e>
                        <m:acc>
                          <m:accPr>
                            <m:chr m:val="̂"/>
                            <m:ctrlPr>
                              <a:rPr lang="en-CA" sz="2800" b="1" i="1" smtClean="0">
                                <a:solidFill>
                                  <a:schemeClr val="bg1"/>
                                </a:solidFill>
                                <a:latin typeface="Cambria Math" panose="02040503050406030204" pitchFamily="18" charset="0"/>
                              </a:rPr>
                            </m:ctrlPr>
                          </m:accPr>
                          <m:e>
                            <m:r>
                              <a:rPr lang="en-CA" sz="2800" b="1" i="1" smtClean="0">
                                <a:solidFill>
                                  <a:schemeClr val="bg1"/>
                                </a:solidFill>
                                <a:latin typeface="Cambria Math" panose="02040503050406030204" pitchFamily="18" charset="0"/>
                              </a:rPr>
                              <m:t>𝒚</m:t>
                            </m:r>
                          </m:e>
                        </m:acc>
                      </m:e>
                      <m:sub>
                        <m:r>
                          <a:rPr lang="en-CA" sz="2800" b="1" i="1" smtClean="0">
                            <a:solidFill>
                              <a:schemeClr val="bg1"/>
                            </a:solidFill>
                            <a:latin typeface="Cambria Math" panose="02040503050406030204" pitchFamily="18" charset="0"/>
                          </a:rPr>
                          <m:t>𝒊</m:t>
                        </m:r>
                      </m:sub>
                    </m:sSub>
                  </m:oMath>
                </a14:m>
                <a:r>
                  <a:rPr lang="en-CA" sz="2800" b="1" dirty="0">
                    <a:solidFill>
                      <a:schemeClr val="bg1"/>
                    </a:solidFill>
                  </a:rPr>
                  <a:t>(estimated/predicted)</a:t>
                </a:r>
              </a:p>
            </p:txBody>
          </p:sp>
        </mc:Choice>
        <mc:Fallback xmlns="">
          <p:sp>
            <p:nvSpPr>
              <p:cNvPr id="38" name="TextBox 37"/>
              <p:cNvSpPr txBox="1">
                <a:spLocks noRot="1" noChangeAspect="1" noMove="1" noResize="1" noEditPoints="1" noAdjustHandles="1" noChangeArrowheads="1" noChangeShapeType="1" noTextEdit="1"/>
              </p:cNvSpPr>
              <p:nvPr/>
            </p:nvSpPr>
            <p:spPr>
              <a:xfrm>
                <a:off x="4688741" y="3355015"/>
                <a:ext cx="3704091" cy="430887"/>
              </a:xfrm>
              <a:prstGeom prst="rect">
                <a:avLst/>
              </a:prstGeom>
              <a:blipFill>
                <a:blip r:embed="rId5"/>
                <a:stretch>
                  <a:fillRect t="-23944" r="-1809" b="-50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267227" y="2582031"/>
                <a:ext cx="47495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1" i="1" smtClean="0">
                          <a:solidFill>
                            <a:schemeClr val="bg1"/>
                          </a:solidFill>
                          <a:latin typeface="Cambria Math" panose="02040503050406030204" pitchFamily="18" charset="0"/>
                        </a:rPr>
                        <m:t>𝑹𝒆𝒔𝒊𝒅𝒖𝒂𝒍𝒔</m:t>
                      </m:r>
                      <m:r>
                        <a:rPr lang="en-CA" sz="2800" b="1" i="1" smtClean="0">
                          <a:solidFill>
                            <a:schemeClr val="bg1"/>
                          </a:solidFill>
                          <a:latin typeface="Cambria Math" panose="02040503050406030204" pitchFamily="18" charset="0"/>
                        </a:rPr>
                        <m:t> (</m:t>
                      </m:r>
                      <m:r>
                        <a:rPr lang="en-CA" sz="2800" b="1" i="1" smtClean="0">
                          <a:solidFill>
                            <a:schemeClr val="bg1"/>
                          </a:solidFill>
                          <a:latin typeface="Cambria Math" panose="02040503050406030204" pitchFamily="18" charset="0"/>
                        </a:rPr>
                        <m:t>𝑬𝒓𝒓𝒐𝒓</m:t>
                      </m:r>
                      <m:r>
                        <a:rPr lang="en-CA" sz="2800" b="1" i="1" smtClean="0">
                          <a:solidFill>
                            <a:schemeClr val="bg1"/>
                          </a:solidFill>
                          <a:latin typeface="Cambria Math" panose="02040503050406030204" pitchFamily="18" charset="0"/>
                        </a:rPr>
                        <m:t>)=</m:t>
                      </m:r>
                      <m:sSub>
                        <m:sSubPr>
                          <m:ctrlPr>
                            <a:rPr lang="en-CA" sz="2800" b="1" i="1">
                              <a:solidFill>
                                <a:schemeClr val="bg1"/>
                              </a:solidFill>
                              <a:latin typeface="Cambria Math" panose="02040503050406030204" pitchFamily="18" charset="0"/>
                            </a:rPr>
                          </m:ctrlPr>
                        </m:sSubPr>
                        <m:e>
                          <m:acc>
                            <m:accPr>
                              <m:chr m:val="̂"/>
                              <m:ctrlPr>
                                <a:rPr lang="en-CA" sz="2800" b="1" i="1">
                                  <a:solidFill>
                                    <a:schemeClr val="bg1"/>
                                  </a:solidFill>
                                  <a:latin typeface="Cambria Math" panose="02040503050406030204" pitchFamily="18" charset="0"/>
                                </a:rPr>
                              </m:ctrlPr>
                            </m:accPr>
                            <m:e>
                              <m:r>
                                <a:rPr lang="en-CA" sz="2800" b="1" i="1">
                                  <a:solidFill>
                                    <a:schemeClr val="bg1"/>
                                  </a:solidFill>
                                  <a:latin typeface="Cambria Math" panose="02040503050406030204" pitchFamily="18" charset="0"/>
                                </a:rPr>
                                <m:t>𝒚</m:t>
                              </m:r>
                            </m:e>
                          </m:acc>
                        </m:e>
                        <m:sub>
                          <m:r>
                            <a:rPr lang="en-CA" sz="2800" b="1" i="1">
                              <a:solidFill>
                                <a:schemeClr val="bg1"/>
                              </a:solidFill>
                              <a:latin typeface="Cambria Math" panose="02040503050406030204" pitchFamily="18" charset="0"/>
                            </a:rPr>
                            <m:t>𝒊</m:t>
                          </m:r>
                        </m:sub>
                      </m:sSub>
                      <m:r>
                        <a:rPr lang="en-CA" sz="2800" b="1" i="0" smtClean="0">
                          <a:solidFill>
                            <a:schemeClr val="bg1"/>
                          </a:solidFill>
                          <a:latin typeface="Cambria Math" panose="02040503050406030204" pitchFamily="18" charset="0"/>
                        </a:rPr>
                        <m:t>−</m:t>
                      </m:r>
                      <m:sSub>
                        <m:sSubPr>
                          <m:ctrlPr>
                            <a:rPr lang="en-CA" sz="2800" b="1" i="1" smtClean="0">
                              <a:solidFill>
                                <a:schemeClr val="bg1"/>
                              </a:solidFill>
                              <a:latin typeface="Cambria Math" panose="02040503050406030204" pitchFamily="18" charset="0"/>
                            </a:rPr>
                          </m:ctrlPr>
                        </m:sSubPr>
                        <m:e>
                          <m:r>
                            <a:rPr lang="en-CA" sz="2800" b="1" i="0" smtClean="0">
                              <a:solidFill>
                                <a:schemeClr val="bg1"/>
                              </a:solidFill>
                              <a:latin typeface="Cambria Math" panose="02040503050406030204" pitchFamily="18" charset="0"/>
                            </a:rPr>
                            <m:t>𝐲</m:t>
                          </m:r>
                        </m:e>
                        <m:sub>
                          <m:r>
                            <a:rPr lang="en-CA" sz="2800" b="1" i="1" smtClean="0">
                              <a:solidFill>
                                <a:schemeClr val="bg1"/>
                              </a:solidFill>
                              <a:latin typeface="Cambria Math" panose="02040503050406030204" pitchFamily="18" charset="0"/>
                            </a:rPr>
                            <m:t>𝒊</m:t>
                          </m:r>
                        </m:sub>
                      </m:sSub>
                    </m:oMath>
                  </m:oMathPara>
                </a14:m>
                <a:endParaRPr lang="en-CA" sz="2800" b="1" dirty="0">
                  <a:solidFill>
                    <a:schemeClr val="bg1"/>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267227" y="2582031"/>
                <a:ext cx="4749570" cy="430887"/>
              </a:xfrm>
              <a:prstGeom prst="rect">
                <a:avLst/>
              </a:prstGeom>
              <a:blipFill>
                <a:blip r:embed="rId6"/>
                <a:stretch>
                  <a:fillRect/>
                </a:stretch>
              </a:blipFill>
            </p:spPr>
            <p:txBody>
              <a:bodyPr/>
              <a:lstStyle/>
              <a:p>
                <a:r>
                  <a:rPr lang="en-US">
                    <a:noFill/>
                  </a:rPr>
                  <a:t> </a:t>
                </a:r>
              </a:p>
            </p:txBody>
          </p:sp>
        </mc:Fallback>
      </mc:AlternateContent>
      <p:sp>
        <p:nvSpPr>
          <p:cNvPr id="41" name="Oval 40"/>
          <p:cNvSpPr/>
          <p:nvPr/>
        </p:nvSpPr>
        <p:spPr>
          <a:xfrm>
            <a:off x="4750407" y="2109369"/>
            <a:ext cx="189104" cy="17517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p:cNvSpPr/>
          <p:nvPr/>
        </p:nvSpPr>
        <p:spPr>
          <a:xfrm>
            <a:off x="4767504" y="3130520"/>
            <a:ext cx="189104" cy="17517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Rectangle 42"/>
              <p:cNvSpPr/>
              <p:nvPr/>
            </p:nvSpPr>
            <p:spPr>
              <a:xfrm>
                <a:off x="3496488" y="2474109"/>
                <a:ext cx="144302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3200" b="1" i="1" smtClean="0">
                          <a:solidFill>
                            <a:schemeClr val="bg1"/>
                          </a:solidFill>
                          <a:latin typeface="Cambria Math" panose="02040503050406030204" pitchFamily="18" charset="0"/>
                        </a:rPr>
                        <m:t>𝑬𝒓𝒓𝒐𝒓</m:t>
                      </m:r>
                    </m:oMath>
                  </m:oMathPara>
                </a14:m>
                <a:endParaRPr lang="en-CA" sz="3200" b="1" dirty="0">
                  <a:solidFill>
                    <a:schemeClr val="bg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496488" y="2474109"/>
                <a:ext cx="1443023" cy="584775"/>
              </a:xfrm>
              <a:prstGeom prst="rect">
                <a:avLst/>
              </a:prstGeom>
              <a:blipFill>
                <a:blip r:embed="rId7"/>
                <a:stretch>
                  <a:fillRect/>
                </a:stretch>
              </a:blipFill>
            </p:spPr>
            <p:txBody>
              <a:bodyPr/>
              <a:lstStyle/>
              <a:p>
                <a:r>
                  <a:rPr lang="en-US">
                    <a:noFill/>
                  </a:rPr>
                  <a:t> </a:t>
                </a:r>
              </a:p>
            </p:txBody>
          </p:sp>
        </mc:Fallback>
      </mc:AlternateContent>
      <p:sp>
        <p:nvSpPr>
          <p:cNvPr id="34" name="TextBox 33">
            <a:extLst>
              <a:ext uri="{FF2B5EF4-FFF2-40B4-BE49-F238E27FC236}">
                <a16:creationId xmlns="" xmlns:a16="http://schemas.microsoft.com/office/drawing/2014/main" id="{811762A7-88AC-422B-8F73-F9329B1E60FE}"/>
              </a:ext>
            </a:extLst>
          </p:cNvPr>
          <p:cNvSpPr txBox="1"/>
          <p:nvPr/>
        </p:nvSpPr>
        <p:spPr>
          <a:xfrm>
            <a:off x="2922953" y="5316044"/>
            <a:ext cx="2016558" cy="461665"/>
          </a:xfrm>
          <a:prstGeom prst="rect">
            <a:avLst/>
          </a:prstGeom>
          <a:noFill/>
        </p:spPr>
        <p:txBody>
          <a:bodyPr wrap="square" rtlCol="0">
            <a:spAutoFit/>
          </a:bodyPr>
          <a:lstStyle/>
          <a:p>
            <a:r>
              <a:rPr lang="en-CA" sz="2400" b="1" dirty="0">
                <a:solidFill>
                  <a:schemeClr val="bg1"/>
                </a:solidFill>
              </a:rPr>
              <a:t>AGE (YEARS) </a:t>
            </a:r>
          </a:p>
        </p:txBody>
      </p:sp>
      <p:sp>
        <p:nvSpPr>
          <p:cNvPr id="40" name="TextBox 39">
            <a:extLst>
              <a:ext uri="{FF2B5EF4-FFF2-40B4-BE49-F238E27FC236}">
                <a16:creationId xmlns="" xmlns:a16="http://schemas.microsoft.com/office/drawing/2014/main" id="{EA294AEF-F4CF-421E-B865-0D53DE0A2764}"/>
              </a:ext>
            </a:extLst>
          </p:cNvPr>
          <p:cNvSpPr txBox="1"/>
          <p:nvPr/>
        </p:nvSpPr>
        <p:spPr>
          <a:xfrm rot="16200000">
            <a:off x="-249961" y="3393919"/>
            <a:ext cx="2840393" cy="461665"/>
          </a:xfrm>
          <a:prstGeom prst="rect">
            <a:avLst/>
          </a:prstGeom>
          <a:noFill/>
        </p:spPr>
        <p:txBody>
          <a:bodyPr wrap="none" rtlCol="0">
            <a:spAutoFit/>
          </a:bodyPr>
          <a:lstStyle/>
          <a:p>
            <a:r>
              <a:rPr lang="en-CA" sz="2400" b="1" dirty="0">
                <a:solidFill>
                  <a:schemeClr val="bg1"/>
                </a:solidFill>
              </a:rPr>
              <a:t>INSURANCE COST ($)</a:t>
            </a:r>
          </a:p>
        </p:txBody>
      </p:sp>
    </p:spTree>
    <p:extLst>
      <p:ext uri="{BB962C8B-B14F-4D97-AF65-F5344CB8AC3E}">
        <p14:creationId xmlns:p14="http://schemas.microsoft.com/office/powerpoint/2010/main" val="126054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1" grpId="0" animBg="1"/>
      <p:bldP spid="42" grpId="0" animBg="1"/>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BD3D0F07-57B8-4E28-8460-EB0FD9271AE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0" name="Прямоугольник 9">
            <a:extLst>
              <a:ext uri="{FF2B5EF4-FFF2-40B4-BE49-F238E27FC236}">
                <a16:creationId xmlns="" xmlns:a16="http://schemas.microsoft.com/office/drawing/2014/main" id="{5EE88138-48BD-46AA-94F3-3B05DD703F63}"/>
              </a:ext>
            </a:extLst>
          </p:cNvPr>
          <p:cNvSpPr/>
          <p:nvPr/>
        </p:nvSpPr>
        <p:spPr>
          <a:xfrm>
            <a:off x="439700" y="99030"/>
            <a:ext cx="7400209" cy="954107"/>
          </a:xfrm>
          <a:prstGeom prst="rect">
            <a:avLst/>
          </a:prstGeom>
        </p:spPr>
        <p:txBody>
          <a:bodyPr wrap="square">
            <a:spAutoFit/>
          </a:bodyPr>
          <a:lstStyle/>
          <a:p>
            <a:r>
              <a:rPr lang="en-US" sz="2800" b="1" dirty="0">
                <a:solidFill>
                  <a:schemeClr val="bg1"/>
                </a:solidFill>
                <a:latin typeface="Montserrat" charset="0"/>
              </a:rPr>
              <a:t>REGRESSION METRICS: MEAN ABSOLUTE ERROR (MAE) </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4729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Mean Absolute Error (MAE) is obtained by calculating the absolute difference between the model predictions and the true (actual) values</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MAE is a measure of the </a:t>
                </a:r>
                <a:r>
                  <a:rPr lang="en-CA" sz="1800" b="1" dirty="0">
                    <a:solidFill>
                      <a:schemeClr val="bg1"/>
                    </a:solidFill>
                    <a:latin typeface="Montserrat" charset="0"/>
                    <a:ea typeface="Montserrat" charset="0"/>
                    <a:cs typeface="Montserrat" charset="0"/>
                  </a:rPr>
                  <a:t>average magnitude of error </a:t>
                </a:r>
                <a:r>
                  <a:rPr lang="en-CA" sz="1800" dirty="0">
                    <a:solidFill>
                      <a:schemeClr val="bg1"/>
                    </a:solidFill>
                    <a:latin typeface="Montserrat" charset="0"/>
                    <a:ea typeface="Montserrat" charset="0"/>
                    <a:cs typeface="Montserrat" charset="0"/>
                  </a:rPr>
                  <a:t>generated by the regression model</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The mean absolute error (MAE) is calculated as follows:</a:t>
                </a:r>
              </a:p>
              <a:p>
                <a:pPr algn="l"/>
                <a14:m>
                  <m:oMathPara xmlns:m="http://schemas.openxmlformats.org/officeDocument/2006/math">
                    <m:oMathParaPr>
                      <m:jc m:val="centerGroup"/>
                    </m:oMathParaPr>
                    <m:oMath xmlns:m="http://schemas.openxmlformats.org/officeDocument/2006/math">
                      <m:r>
                        <a:rPr lang="en-CA" sz="1800" i="1">
                          <a:solidFill>
                            <a:schemeClr val="bg1"/>
                          </a:solidFill>
                          <a:latin typeface="Cambria Math" panose="02040503050406030204" pitchFamily="18" charset="0"/>
                        </a:rPr>
                        <m:t>𝑀𝐴𝐸</m:t>
                      </m:r>
                      <m:r>
                        <a:rPr lang="en-CA" sz="1800" i="1">
                          <a:solidFill>
                            <a:schemeClr val="bg1"/>
                          </a:solidFill>
                          <a:latin typeface="Cambria Math" panose="02040503050406030204" pitchFamily="18" charset="0"/>
                        </a:rPr>
                        <m:t>=</m:t>
                      </m:r>
                      <m:f>
                        <m:fPr>
                          <m:ctrlPr>
                            <a:rPr lang="en-CA" sz="1800" i="1">
                              <a:solidFill>
                                <a:schemeClr val="bg1"/>
                              </a:solidFill>
                              <a:latin typeface="Cambria Math" panose="02040503050406030204" pitchFamily="18" charset="0"/>
                            </a:rPr>
                          </m:ctrlPr>
                        </m:fPr>
                        <m:num>
                          <m:r>
                            <a:rPr lang="en-CA" sz="1800" i="1">
                              <a:solidFill>
                                <a:schemeClr val="bg1"/>
                              </a:solidFill>
                              <a:latin typeface="Cambria Math" panose="02040503050406030204" pitchFamily="18" charset="0"/>
                            </a:rPr>
                            <m:t>1</m:t>
                          </m:r>
                        </m:num>
                        <m:den>
                          <m:r>
                            <a:rPr lang="en-CA" sz="1800" i="1">
                              <a:solidFill>
                                <a:schemeClr val="bg1"/>
                              </a:solidFill>
                              <a:latin typeface="Cambria Math" panose="02040503050406030204" pitchFamily="18" charset="0"/>
                            </a:rPr>
                            <m:t>𝑛</m:t>
                          </m:r>
                        </m:den>
                      </m:f>
                      <m:nary>
                        <m:naryPr>
                          <m:chr m:val="∑"/>
                          <m:ctrlPr>
                            <a:rPr lang="en-CA" sz="1800" i="1">
                              <a:solidFill>
                                <a:schemeClr val="bg1"/>
                              </a:solidFill>
                              <a:latin typeface="Cambria Math" panose="02040503050406030204" pitchFamily="18" charset="0"/>
                            </a:rPr>
                          </m:ctrlPr>
                        </m:naryPr>
                        <m:sub>
                          <m:r>
                            <a:rPr lang="en-CA" sz="1800" i="1">
                              <a:solidFill>
                                <a:schemeClr val="bg1"/>
                              </a:solidFill>
                              <a:latin typeface="Cambria Math" panose="02040503050406030204" pitchFamily="18" charset="0"/>
                            </a:rPr>
                            <m:t>𝑖</m:t>
                          </m:r>
                          <m:r>
                            <a:rPr lang="en-CA" sz="1800" i="1">
                              <a:solidFill>
                                <a:schemeClr val="bg1"/>
                              </a:solidFill>
                              <a:latin typeface="Cambria Math" panose="02040503050406030204" pitchFamily="18" charset="0"/>
                            </a:rPr>
                            <m:t>=1</m:t>
                          </m:r>
                        </m:sub>
                        <m:sup>
                          <m:r>
                            <a:rPr lang="en-CA" sz="1800" i="1">
                              <a:solidFill>
                                <a:schemeClr val="bg1"/>
                              </a:solidFill>
                              <a:latin typeface="Cambria Math" panose="02040503050406030204" pitchFamily="18" charset="0"/>
                            </a:rPr>
                            <m:t>𝑛</m:t>
                          </m:r>
                        </m:sup>
                        <m:e>
                          <m:r>
                            <a:rPr lang="en-CA" sz="1800" i="1">
                              <a:solidFill>
                                <a:schemeClr val="bg1"/>
                              </a:solidFill>
                              <a:latin typeface="Cambria Math" panose="02040503050406030204" pitchFamily="18" charset="0"/>
                            </a:rPr>
                            <m:t>|</m:t>
                          </m:r>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𝑦</m:t>
                              </m:r>
                            </m:e>
                            <m:sub>
                              <m:r>
                                <a:rPr lang="en-CA" sz="1800" i="1">
                                  <a:solidFill>
                                    <a:schemeClr val="bg1"/>
                                  </a:solidFill>
                                  <a:latin typeface="Cambria Math" panose="02040503050406030204" pitchFamily="18" charset="0"/>
                                </a:rPr>
                                <m:t>𝑖</m:t>
                              </m:r>
                            </m:sub>
                          </m:sSub>
                          <m:r>
                            <a:rPr lang="en-CA" sz="1800" i="1">
                              <a:solidFill>
                                <a:schemeClr val="bg1"/>
                              </a:solidFill>
                              <a:latin typeface="Cambria Math" panose="02040503050406030204" pitchFamily="18" charset="0"/>
                            </a:rPr>
                            <m:t>−</m:t>
                          </m:r>
                          <m:sSub>
                            <m:sSubPr>
                              <m:ctrlPr>
                                <a:rPr lang="en-CA" sz="1800" i="1">
                                  <a:solidFill>
                                    <a:schemeClr val="bg1"/>
                                  </a:solidFill>
                                  <a:latin typeface="Cambria Math" panose="02040503050406030204" pitchFamily="18" charset="0"/>
                                </a:rPr>
                              </m:ctrlPr>
                            </m:sSubPr>
                            <m:e>
                              <m:acc>
                                <m:accPr>
                                  <m:chr m:val="̂"/>
                                  <m:ctrlPr>
                                    <a:rPr lang="en-CA" sz="1800" i="1">
                                      <a:solidFill>
                                        <a:schemeClr val="bg1"/>
                                      </a:solidFill>
                                      <a:latin typeface="Cambria Math" panose="02040503050406030204" pitchFamily="18" charset="0"/>
                                    </a:rPr>
                                  </m:ctrlPr>
                                </m:accPr>
                                <m:e>
                                  <m:r>
                                    <a:rPr lang="en-CA" sz="1800" i="1">
                                      <a:solidFill>
                                        <a:schemeClr val="bg1"/>
                                      </a:solidFill>
                                      <a:latin typeface="Cambria Math" panose="02040503050406030204" pitchFamily="18" charset="0"/>
                                    </a:rPr>
                                    <m:t>𝑦</m:t>
                                  </m:r>
                                </m:e>
                              </m:acc>
                            </m:e>
                            <m:sub>
                              <m:r>
                                <a:rPr lang="en-CA" sz="1800" i="1">
                                  <a:solidFill>
                                    <a:schemeClr val="bg1"/>
                                  </a:solidFill>
                                  <a:latin typeface="Cambria Math" panose="02040503050406030204" pitchFamily="18" charset="0"/>
                                </a:rPr>
                                <m:t>𝑖</m:t>
                              </m:r>
                            </m:sub>
                          </m:sSub>
                          <m:r>
                            <a:rPr lang="en-CA" sz="1800" i="1">
                              <a:solidFill>
                                <a:schemeClr val="bg1"/>
                              </a:solidFill>
                              <a:latin typeface="Cambria Math" panose="02040503050406030204" pitchFamily="18" charset="0"/>
                            </a:rPr>
                            <m:t>|</m:t>
                          </m:r>
                        </m:e>
                      </m:nary>
                    </m:oMath>
                  </m:oMathPara>
                </a14:m>
                <a:endParaRPr lang="en-CA" sz="1800" dirty="0">
                  <a:solidFill>
                    <a:schemeClr val="bg1"/>
                  </a:solidFill>
                  <a:latin typeface="Montserrat" charset="0"/>
                  <a:ea typeface="Montserrat" charset="0"/>
                  <a:cs typeface="Montserrat" charset="0"/>
                </a:endParaRP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MAE is calculated by following these steps:</a:t>
                </a:r>
              </a:p>
              <a:p>
                <a:pPr marL="800100" lvl="1" indent="-342900" algn="l">
                  <a:buFont typeface="+mj-lt"/>
                  <a:buAutoNum type="arabicPeriod"/>
                </a:pPr>
                <a:r>
                  <a:rPr lang="en-CA" sz="1600" dirty="0">
                    <a:solidFill>
                      <a:schemeClr val="bg1"/>
                    </a:solidFill>
                    <a:latin typeface="Montserrat" charset="0"/>
                    <a:ea typeface="Montserrat" charset="0"/>
                    <a:cs typeface="Montserrat" charset="0"/>
                  </a:rPr>
                  <a:t>Calculate the residual of every data point</a:t>
                </a:r>
              </a:p>
              <a:p>
                <a:pPr marL="800100" lvl="1" indent="-342900" algn="l">
                  <a:buFont typeface="+mj-lt"/>
                  <a:buAutoNum type="arabicPeriod"/>
                </a:pPr>
                <a:r>
                  <a:rPr lang="en-CA" sz="1600" dirty="0">
                    <a:solidFill>
                      <a:schemeClr val="bg1"/>
                    </a:solidFill>
                    <a:latin typeface="Montserrat" charset="0"/>
                    <a:ea typeface="Montserrat" charset="0"/>
                    <a:cs typeface="Montserrat" charset="0"/>
                  </a:rPr>
                  <a:t>Calculate the absolute value (to get rid of the sign)</a:t>
                </a:r>
              </a:p>
              <a:p>
                <a:pPr marL="800100" lvl="1" indent="-342900" algn="l">
                  <a:buFont typeface="+mj-lt"/>
                  <a:buAutoNum type="arabicPeriod"/>
                </a:pPr>
                <a:r>
                  <a:rPr lang="en-CA" sz="1600" dirty="0">
                    <a:solidFill>
                      <a:schemeClr val="bg1"/>
                    </a:solidFill>
                    <a:latin typeface="Montserrat" charset="0"/>
                    <a:ea typeface="Montserrat" charset="0"/>
                    <a:cs typeface="Montserrat" charset="0"/>
                  </a:rPr>
                  <a:t>Calculate the average of all residuals</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If MAE is zero, this indicates that the model predictions are perfect. </a:t>
                </a:r>
              </a:p>
              <a:p>
                <a:pPr fontAlgn="base"/>
                <a:endParaRPr lang="en-CA" sz="1800" dirty="0">
                  <a:solidFill>
                    <a:schemeClr val="bg1"/>
                  </a:solidFill>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472900" cy="4525963"/>
              </a:xfrm>
              <a:prstGeom prst="rect">
                <a:avLst/>
              </a:prstGeom>
              <a:blipFill>
                <a:blip r:embed="rId4"/>
                <a:stretch>
                  <a:fillRect l="-319" t="-1348"/>
                </a:stretch>
              </a:blipFill>
            </p:spPr>
            <p:txBody>
              <a:bodyPr/>
              <a:lstStyle/>
              <a:p>
                <a:r>
                  <a:rPr lang="en-US">
                    <a:noFill/>
                  </a:rPr>
                  <a:t> </a:t>
                </a:r>
              </a:p>
            </p:txBody>
          </p:sp>
        </mc:Fallback>
      </mc:AlternateContent>
      <p:sp>
        <p:nvSpPr>
          <p:cNvPr id="8" name="Rectangle 7">
            <a:extLst>
              <a:ext uri="{FF2B5EF4-FFF2-40B4-BE49-F238E27FC236}">
                <a16:creationId xmlns="" xmlns:a16="http://schemas.microsoft.com/office/drawing/2014/main" id="{50E50EBE-B4C2-44F0-9A60-DC4F88C969CB}"/>
              </a:ext>
            </a:extLst>
          </p:cNvPr>
          <p:cNvSpPr/>
          <p:nvPr/>
        </p:nvSpPr>
        <p:spPr>
          <a:xfrm>
            <a:off x="-648" y="4800600"/>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5653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4CC6444-568A-47CD-BA52-354BEA6C9560}"/>
              </a:ext>
            </a:extLst>
          </p:cNvPr>
          <p:cNvSpPr/>
          <p:nvPr/>
        </p:nvSpPr>
        <p:spPr>
          <a:xfrm>
            <a:off x="0" y="4661863"/>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 xmlns:a16="http://schemas.microsoft.com/office/drawing/2014/main" id="{3D10534E-2887-49C4-A8E5-9C9A2B9A9DB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0" name="Прямоугольник 9">
            <a:extLst>
              <a:ext uri="{FF2B5EF4-FFF2-40B4-BE49-F238E27FC236}">
                <a16:creationId xmlns="" xmlns:a16="http://schemas.microsoft.com/office/drawing/2014/main" id="{5EE88138-48BD-46AA-94F3-3B05DD703F63}"/>
              </a:ext>
            </a:extLst>
          </p:cNvPr>
          <p:cNvSpPr/>
          <p:nvPr/>
        </p:nvSpPr>
        <p:spPr>
          <a:xfrm>
            <a:off x="323363" y="99030"/>
            <a:ext cx="6530198" cy="954107"/>
          </a:xfrm>
          <a:prstGeom prst="rect">
            <a:avLst/>
          </a:prstGeom>
        </p:spPr>
        <p:txBody>
          <a:bodyPr wrap="square">
            <a:spAutoFit/>
          </a:bodyPr>
          <a:lstStyle/>
          <a:p>
            <a:r>
              <a:rPr lang="en-US" sz="2800" b="1" dirty="0">
                <a:solidFill>
                  <a:schemeClr val="bg1"/>
                </a:solidFill>
                <a:latin typeface="Montserrat" charset="0"/>
              </a:rPr>
              <a:t>REGRESSION METRICS: MEAN SQUARE ERROR (MSE) </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752300" cy="452596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Mean Square Error (MSE) is very similar to the Mean Absolute Error (MAE) but instead of using absolute values, squares of the difference between the model predictions and the training dataset (true values) is being calculated.</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MSE values are generally </a:t>
                </a:r>
                <a:r>
                  <a:rPr lang="en-CA" sz="1800" b="1" dirty="0">
                    <a:solidFill>
                      <a:schemeClr val="bg1"/>
                    </a:solidFill>
                    <a:latin typeface="Montserrat" charset="0"/>
                    <a:ea typeface="Montserrat" charset="0"/>
                    <a:cs typeface="Montserrat" charset="0"/>
                  </a:rPr>
                  <a:t>larger</a:t>
                </a:r>
                <a:r>
                  <a:rPr lang="en-CA" sz="1800" dirty="0">
                    <a:solidFill>
                      <a:schemeClr val="bg1"/>
                    </a:solidFill>
                    <a:latin typeface="Montserrat" charset="0"/>
                    <a:ea typeface="Montserrat" charset="0"/>
                    <a:cs typeface="Montserrat" charset="0"/>
                  </a:rPr>
                  <a:t> compared to the MAE since the </a:t>
                </a:r>
                <a:r>
                  <a:rPr lang="en-CA" sz="1800" b="1" dirty="0">
                    <a:solidFill>
                      <a:schemeClr val="bg1"/>
                    </a:solidFill>
                    <a:latin typeface="Montserrat" charset="0"/>
                    <a:ea typeface="Montserrat" charset="0"/>
                    <a:cs typeface="Montserrat" charset="0"/>
                  </a:rPr>
                  <a:t>residuals are being squared</a:t>
                </a:r>
                <a:r>
                  <a:rPr lang="en-CA" sz="1800" dirty="0">
                    <a:solidFill>
                      <a:schemeClr val="bg1"/>
                    </a:solidFill>
                    <a:latin typeface="Montserrat" charset="0"/>
                    <a:ea typeface="Montserrat" charset="0"/>
                    <a:cs typeface="Montserrat" charset="0"/>
                  </a:rPr>
                  <a:t>. </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In case of data outliers, MSE will become much larger compared to MAE </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In MSE, error increases in a </a:t>
                </a:r>
                <a:r>
                  <a:rPr lang="en-CA" sz="1800" b="1" dirty="0">
                    <a:solidFill>
                      <a:schemeClr val="bg1"/>
                    </a:solidFill>
                    <a:latin typeface="Montserrat" charset="0"/>
                    <a:ea typeface="Montserrat" charset="0"/>
                    <a:cs typeface="Montserrat" charset="0"/>
                  </a:rPr>
                  <a:t>quadratic fashion </a:t>
                </a:r>
                <a:r>
                  <a:rPr lang="en-CA" sz="1800" dirty="0">
                    <a:solidFill>
                      <a:schemeClr val="bg1"/>
                    </a:solidFill>
                    <a:latin typeface="Montserrat" charset="0"/>
                    <a:ea typeface="Montserrat" charset="0"/>
                    <a:cs typeface="Montserrat" charset="0"/>
                  </a:rPr>
                  <a:t>while the error increases in </a:t>
                </a:r>
                <a:r>
                  <a:rPr lang="en-CA" sz="1800" b="1" dirty="0">
                    <a:solidFill>
                      <a:schemeClr val="bg1"/>
                    </a:solidFill>
                    <a:latin typeface="Montserrat" charset="0"/>
                    <a:ea typeface="Montserrat" charset="0"/>
                    <a:cs typeface="Montserrat" charset="0"/>
                  </a:rPr>
                  <a:t>proportional fashion in MAE</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In MSE, since the error is being squared, any predicting error is being heavily penalized </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The MSE is calculated as follows:</a:t>
                </a:r>
              </a:p>
              <a:p>
                <a:pPr algn="l"/>
                <a14:m>
                  <m:oMathPara xmlns:m="http://schemas.openxmlformats.org/officeDocument/2006/math">
                    <m:oMathParaPr>
                      <m:jc m:val="centerGroup"/>
                    </m:oMathParaPr>
                    <m:oMath xmlns:m="http://schemas.openxmlformats.org/officeDocument/2006/math">
                      <m:r>
                        <a:rPr lang="en-CA" sz="1800" i="1">
                          <a:solidFill>
                            <a:schemeClr val="bg1"/>
                          </a:solidFill>
                          <a:latin typeface="Cambria Math" panose="02040503050406030204" pitchFamily="18" charset="0"/>
                        </a:rPr>
                        <m:t>𝑀𝑆𝐸</m:t>
                      </m:r>
                      <m:r>
                        <a:rPr lang="en-CA" sz="1800" i="1">
                          <a:solidFill>
                            <a:schemeClr val="bg1"/>
                          </a:solidFill>
                          <a:latin typeface="Cambria Math" panose="02040503050406030204" pitchFamily="18" charset="0"/>
                        </a:rPr>
                        <m:t>=</m:t>
                      </m:r>
                      <m:f>
                        <m:fPr>
                          <m:ctrlPr>
                            <a:rPr lang="en-CA" sz="1800" i="1">
                              <a:solidFill>
                                <a:schemeClr val="bg1"/>
                              </a:solidFill>
                              <a:latin typeface="Cambria Math" panose="02040503050406030204" pitchFamily="18" charset="0"/>
                            </a:rPr>
                          </m:ctrlPr>
                        </m:fPr>
                        <m:num>
                          <m:r>
                            <a:rPr lang="en-CA" sz="1800" i="1">
                              <a:solidFill>
                                <a:schemeClr val="bg1"/>
                              </a:solidFill>
                              <a:latin typeface="Cambria Math" panose="02040503050406030204" pitchFamily="18" charset="0"/>
                            </a:rPr>
                            <m:t>1</m:t>
                          </m:r>
                        </m:num>
                        <m:den>
                          <m:r>
                            <a:rPr lang="en-CA" sz="1800" i="1">
                              <a:solidFill>
                                <a:schemeClr val="bg1"/>
                              </a:solidFill>
                              <a:latin typeface="Cambria Math" panose="02040503050406030204" pitchFamily="18" charset="0"/>
                            </a:rPr>
                            <m:t>𝑛</m:t>
                          </m:r>
                        </m:den>
                      </m:f>
                      <m:nary>
                        <m:naryPr>
                          <m:chr m:val="∑"/>
                          <m:ctrlPr>
                            <a:rPr lang="en-CA" sz="1800" i="1">
                              <a:solidFill>
                                <a:schemeClr val="bg1"/>
                              </a:solidFill>
                              <a:latin typeface="Cambria Math" panose="02040503050406030204" pitchFamily="18" charset="0"/>
                            </a:rPr>
                          </m:ctrlPr>
                        </m:naryPr>
                        <m:sub>
                          <m:r>
                            <a:rPr lang="en-CA" sz="1800" i="1">
                              <a:solidFill>
                                <a:schemeClr val="bg1"/>
                              </a:solidFill>
                              <a:latin typeface="Cambria Math" panose="02040503050406030204" pitchFamily="18" charset="0"/>
                            </a:rPr>
                            <m:t>𝑖</m:t>
                          </m:r>
                          <m:r>
                            <a:rPr lang="en-CA" sz="1800" i="1">
                              <a:solidFill>
                                <a:schemeClr val="bg1"/>
                              </a:solidFill>
                              <a:latin typeface="Cambria Math" panose="02040503050406030204" pitchFamily="18" charset="0"/>
                            </a:rPr>
                            <m:t>=1</m:t>
                          </m:r>
                        </m:sub>
                        <m:sup>
                          <m:r>
                            <a:rPr lang="en-CA" sz="1800" i="1">
                              <a:solidFill>
                                <a:schemeClr val="bg1"/>
                              </a:solidFill>
                              <a:latin typeface="Cambria Math" panose="02040503050406030204" pitchFamily="18" charset="0"/>
                            </a:rPr>
                            <m:t>𝑛</m:t>
                          </m:r>
                        </m:sup>
                        <m:e>
                          <m:sSup>
                            <m:sSupPr>
                              <m:ctrlPr>
                                <a:rPr lang="en-CA" sz="1800" i="1">
                                  <a:solidFill>
                                    <a:schemeClr val="bg1"/>
                                  </a:solidFill>
                                  <a:latin typeface="Cambria Math" panose="02040503050406030204" pitchFamily="18" charset="0"/>
                                </a:rPr>
                              </m:ctrlPr>
                            </m:sSupPr>
                            <m:e>
                              <m:d>
                                <m:dPr>
                                  <m:ctrlPr>
                                    <a:rPr lang="en-CA" sz="1800" i="1">
                                      <a:solidFill>
                                        <a:schemeClr val="bg1"/>
                                      </a:solidFill>
                                      <a:latin typeface="Cambria Math" panose="02040503050406030204" pitchFamily="18" charset="0"/>
                                    </a:rPr>
                                  </m:ctrlPr>
                                </m:dPr>
                                <m:e>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𝑦</m:t>
                                      </m:r>
                                    </m:e>
                                    <m:sub>
                                      <m:r>
                                        <a:rPr lang="en-CA" sz="1800" i="1">
                                          <a:solidFill>
                                            <a:schemeClr val="bg1"/>
                                          </a:solidFill>
                                          <a:latin typeface="Cambria Math" panose="02040503050406030204" pitchFamily="18" charset="0"/>
                                        </a:rPr>
                                        <m:t>𝑖</m:t>
                                      </m:r>
                                    </m:sub>
                                  </m:sSub>
                                  <m:r>
                                    <a:rPr lang="en-CA" sz="1800" i="1">
                                      <a:solidFill>
                                        <a:schemeClr val="bg1"/>
                                      </a:solidFill>
                                      <a:latin typeface="Cambria Math" panose="02040503050406030204" pitchFamily="18" charset="0"/>
                                    </a:rPr>
                                    <m:t>−</m:t>
                                  </m:r>
                                  <m:sSub>
                                    <m:sSubPr>
                                      <m:ctrlPr>
                                        <a:rPr lang="en-CA" sz="1800" i="1">
                                          <a:solidFill>
                                            <a:schemeClr val="bg1"/>
                                          </a:solidFill>
                                          <a:latin typeface="Cambria Math" panose="02040503050406030204" pitchFamily="18" charset="0"/>
                                        </a:rPr>
                                      </m:ctrlPr>
                                    </m:sSubPr>
                                    <m:e>
                                      <m:acc>
                                        <m:accPr>
                                          <m:chr m:val="̂"/>
                                          <m:ctrlPr>
                                            <a:rPr lang="en-CA" sz="1800" i="1">
                                              <a:solidFill>
                                                <a:schemeClr val="bg1"/>
                                              </a:solidFill>
                                              <a:latin typeface="Cambria Math" panose="02040503050406030204" pitchFamily="18" charset="0"/>
                                            </a:rPr>
                                          </m:ctrlPr>
                                        </m:accPr>
                                        <m:e>
                                          <m:r>
                                            <a:rPr lang="en-CA" sz="1800" i="1">
                                              <a:solidFill>
                                                <a:schemeClr val="bg1"/>
                                              </a:solidFill>
                                              <a:latin typeface="Cambria Math" panose="02040503050406030204" pitchFamily="18" charset="0"/>
                                            </a:rPr>
                                            <m:t>𝑦</m:t>
                                          </m:r>
                                        </m:e>
                                      </m:acc>
                                    </m:e>
                                    <m:sub>
                                      <m:r>
                                        <a:rPr lang="en-CA" sz="1800" i="1">
                                          <a:solidFill>
                                            <a:schemeClr val="bg1"/>
                                          </a:solidFill>
                                          <a:latin typeface="Cambria Math" panose="02040503050406030204" pitchFamily="18" charset="0"/>
                                        </a:rPr>
                                        <m:t>𝑖</m:t>
                                      </m:r>
                                    </m:sub>
                                  </m:sSub>
                                </m:e>
                              </m:d>
                            </m:e>
                            <m:sup>
                              <m:r>
                                <a:rPr lang="en-CA" sz="1800" i="1">
                                  <a:solidFill>
                                    <a:schemeClr val="bg1"/>
                                  </a:solidFill>
                                  <a:latin typeface="Cambria Math" panose="02040503050406030204" pitchFamily="18" charset="0"/>
                                </a:rPr>
                                <m:t>2</m:t>
                              </m:r>
                            </m:sup>
                          </m:sSup>
                        </m:e>
                      </m:nary>
                    </m:oMath>
                  </m:oMathPara>
                </a14:m>
                <a:endParaRPr lang="en-CA" sz="1800" dirty="0">
                  <a:solidFill>
                    <a:schemeClr val="bg1"/>
                  </a:solidFill>
                  <a:latin typeface="Montserrat" charset="0"/>
                  <a:ea typeface="Montserrat" charset="0"/>
                  <a:cs typeface="Montserrat" charset="0"/>
                </a:endParaRP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MSE is calculated by following these steps:</a:t>
                </a:r>
              </a:p>
              <a:p>
                <a:pPr marL="800100" lvl="1" indent="-342900" algn="l">
                  <a:buFont typeface="+mj-lt"/>
                  <a:buAutoNum type="arabicPeriod"/>
                </a:pPr>
                <a:r>
                  <a:rPr lang="en-CA" sz="1800" dirty="0">
                    <a:solidFill>
                      <a:schemeClr val="bg1"/>
                    </a:solidFill>
                    <a:latin typeface="Montserrat" charset="0"/>
                    <a:ea typeface="Montserrat" charset="0"/>
                    <a:cs typeface="Montserrat" charset="0"/>
                  </a:rPr>
                  <a:t>Calculate the residual for every data point</a:t>
                </a:r>
              </a:p>
              <a:p>
                <a:pPr marL="800100" lvl="1" indent="-342900" algn="l">
                  <a:buFont typeface="+mj-lt"/>
                  <a:buAutoNum type="arabicPeriod"/>
                </a:pPr>
                <a:r>
                  <a:rPr lang="en-CA" sz="1800" dirty="0">
                    <a:solidFill>
                      <a:schemeClr val="bg1"/>
                    </a:solidFill>
                    <a:latin typeface="Montserrat" charset="0"/>
                    <a:ea typeface="Montserrat" charset="0"/>
                    <a:cs typeface="Montserrat" charset="0"/>
                  </a:rPr>
                  <a:t>Calculate the squared value of the residuals</a:t>
                </a:r>
              </a:p>
              <a:p>
                <a:pPr marL="800100" lvl="1" indent="-342900" algn="l">
                  <a:buFont typeface="+mj-lt"/>
                  <a:buAutoNum type="arabicPeriod"/>
                </a:pPr>
                <a:r>
                  <a:rPr lang="en-CA" sz="1800" dirty="0">
                    <a:solidFill>
                      <a:schemeClr val="bg1"/>
                    </a:solidFill>
                    <a:latin typeface="Montserrat" charset="0"/>
                    <a:ea typeface="Montserrat" charset="0"/>
                    <a:cs typeface="Montserrat" charset="0"/>
                  </a:rPr>
                  <a:t>Calculate the average of results from step #2 </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752300" cy="4525963"/>
              </a:xfrm>
              <a:prstGeom prst="rect">
                <a:avLst/>
              </a:prstGeom>
              <a:blipFill>
                <a:blip r:embed="rId4"/>
                <a:stretch>
                  <a:fillRect l="-259" t="-943" r="-830" b="-943"/>
                </a:stretch>
              </a:blipFill>
            </p:spPr>
            <p:txBody>
              <a:bodyPr/>
              <a:lstStyle/>
              <a:p>
                <a:r>
                  <a:rPr lang="en-US">
                    <a:noFill/>
                  </a:rPr>
                  <a:t> </a:t>
                </a:r>
              </a:p>
            </p:txBody>
          </p:sp>
        </mc:Fallback>
      </mc:AlternateContent>
    </p:spTree>
    <p:extLst>
      <p:ext uri="{BB962C8B-B14F-4D97-AF65-F5344CB8AC3E}">
        <p14:creationId xmlns:p14="http://schemas.microsoft.com/office/powerpoint/2010/main" val="2077844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D65B1D0-1203-4C4D-80BD-8EECA61105E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8" name="Rectangle 7">
            <a:extLst>
              <a:ext uri="{FF2B5EF4-FFF2-40B4-BE49-F238E27FC236}">
                <a16:creationId xmlns="" xmlns:a16="http://schemas.microsoft.com/office/drawing/2014/main" id="{D5CED409-DD73-440E-B8BE-A0A2FFB9B8C2}"/>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Прямоугольник 9">
            <a:extLst>
              <a:ext uri="{FF2B5EF4-FFF2-40B4-BE49-F238E27FC236}">
                <a16:creationId xmlns="" xmlns:a16="http://schemas.microsoft.com/office/drawing/2014/main" id="{5EE88138-48BD-46AA-94F3-3B05DD703F63}"/>
              </a:ext>
            </a:extLst>
          </p:cNvPr>
          <p:cNvSpPr/>
          <p:nvPr/>
        </p:nvSpPr>
        <p:spPr>
          <a:xfrm>
            <a:off x="556240" y="428"/>
            <a:ext cx="6963146" cy="954107"/>
          </a:xfrm>
          <a:prstGeom prst="rect">
            <a:avLst/>
          </a:prstGeom>
        </p:spPr>
        <p:txBody>
          <a:bodyPr wrap="square">
            <a:spAutoFit/>
          </a:bodyPr>
          <a:lstStyle/>
          <a:p>
            <a:r>
              <a:rPr lang="en-CA" sz="2800" b="1" dirty="0">
                <a:solidFill>
                  <a:schemeClr val="bg1"/>
                </a:solidFill>
                <a:latin typeface="Montserrat" charset="0"/>
              </a:rPr>
              <a:t>REGRESSION METRICS: ROOT MEAN SQUARE ERROR (RMSE) </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7523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Root Mean Square Error (RMSE) represents the </a:t>
                </a:r>
                <a:r>
                  <a:rPr lang="en-CA" sz="1800" b="1" dirty="0">
                    <a:solidFill>
                      <a:schemeClr val="bg1"/>
                    </a:solidFill>
                    <a:latin typeface="Montserrat" charset="0"/>
                    <a:ea typeface="Montserrat" charset="0"/>
                    <a:cs typeface="Montserrat" charset="0"/>
                  </a:rPr>
                  <a:t>standard deviation of the residuals </a:t>
                </a:r>
                <a:r>
                  <a:rPr lang="en-CA" sz="1800" dirty="0">
                    <a:solidFill>
                      <a:schemeClr val="bg1"/>
                    </a:solidFill>
                    <a:latin typeface="Montserrat" charset="0"/>
                    <a:ea typeface="Montserrat" charset="0"/>
                    <a:cs typeface="Montserrat" charset="0"/>
                  </a:rPr>
                  <a:t>(i.e.: differences between the model predictions and the true values (training data)).</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RMSE can be </a:t>
                </a:r>
                <a:r>
                  <a:rPr lang="en-CA" sz="1800" b="1" dirty="0">
                    <a:solidFill>
                      <a:schemeClr val="bg1"/>
                    </a:solidFill>
                    <a:latin typeface="Montserrat" charset="0"/>
                    <a:ea typeface="Montserrat" charset="0"/>
                    <a:cs typeface="Montserrat" charset="0"/>
                  </a:rPr>
                  <a:t>easily interpreted </a:t>
                </a:r>
                <a:r>
                  <a:rPr lang="en-CA" sz="1800" dirty="0">
                    <a:solidFill>
                      <a:schemeClr val="bg1"/>
                    </a:solidFill>
                    <a:latin typeface="Montserrat" charset="0"/>
                    <a:ea typeface="Montserrat" charset="0"/>
                    <a:cs typeface="Montserrat" charset="0"/>
                  </a:rPr>
                  <a:t>compared to MSE because RMSE units match the units of the output.  </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RMSE provides an estimate of how large the residuals are being dispersed.</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The RMSE is calculated as follows:</a:t>
                </a:r>
              </a:p>
              <a:p>
                <a:pPr lvl="1" algn="l"/>
                <a14:m>
                  <m:oMathPara xmlns:m="http://schemas.openxmlformats.org/officeDocument/2006/math">
                    <m:oMathParaPr>
                      <m:jc m:val="centerGroup"/>
                    </m:oMathParaPr>
                    <m:oMath xmlns:m="http://schemas.openxmlformats.org/officeDocument/2006/math">
                      <m:r>
                        <a:rPr lang="en-CA" sz="1200" b="1" i="1" smtClean="0">
                          <a:solidFill>
                            <a:schemeClr val="bg1"/>
                          </a:solidFill>
                          <a:latin typeface="Cambria Math" panose="02040503050406030204" pitchFamily="18" charset="0"/>
                        </a:rPr>
                        <m:t>𝑹</m:t>
                      </m:r>
                      <m:r>
                        <a:rPr lang="en-CA" sz="1200" b="1" i="1">
                          <a:solidFill>
                            <a:schemeClr val="bg1"/>
                          </a:solidFill>
                          <a:latin typeface="Cambria Math" panose="02040503050406030204" pitchFamily="18" charset="0"/>
                        </a:rPr>
                        <m:t>𝑴𝑺𝑬</m:t>
                      </m:r>
                      <m:r>
                        <a:rPr lang="en-CA" sz="1200" b="1" i="1">
                          <a:solidFill>
                            <a:schemeClr val="bg1"/>
                          </a:solidFill>
                          <a:latin typeface="Cambria Math" panose="02040503050406030204" pitchFamily="18" charset="0"/>
                        </a:rPr>
                        <m:t>=</m:t>
                      </m:r>
                      <m:rad>
                        <m:radPr>
                          <m:degHide m:val="on"/>
                          <m:ctrlPr>
                            <a:rPr lang="en-CA" sz="1200" i="1">
                              <a:solidFill>
                                <a:schemeClr val="bg1"/>
                              </a:solidFill>
                              <a:latin typeface="Cambria Math" panose="02040503050406030204" pitchFamily="18" charset="0"/>
                            </a:rPr>
                          </m:ctrlPr>
                        </m:radPr>
                        <m:deg/>
                        <m:e>
                          <m:f>
                            <m:fPr>
                              <m:ctrlPr>
                                <a:rPr lang="en-CA" i="1">
                                  <a:solidFill>
                                    <a:schemeClr val="bg1"/>
                                  </a:solidFill>
                                  <a:latin typeface="Cambria Math" panose="02040503050406030204" pitchFamily="18" charset="0"/>
                                </a:rPr>
                              </m:ctrlPr>
                            </m:fPr>
                            <m:num>
                              <m:r>
                                <a:rPr lang="en-CA" i="1">
                                  <a:solidFill>
                                    <a:schemeClr val="bg1"/>
                                  </a:solidFill>
                                  <a:latin typeface="Cambria Math" panose="02040503050406030204" pitchFamily="18" charset="0"/>
                                </a:rPr>
                                <m:t>1</m:t>
                              </m:r>
                            </m:num>
                            <m:den>
                              <m:r>
                                <a:rPr lang="en-CA" i="1">
                                  <a:solidFill>
                                    <a:schemeClr val="bg1"/>
                                  </a:solidFill>
                                  <a:latin typeface="Cambria Math" panose="02040503050406030204" pitchFamily="18" charset="0"/>
                                </a:rPr>
                                <m:t>𝑛</m:t>
                              </m:r>
                            </m:den>
                          </m:f>
                          <m:nary>
                            <m:naryPr>
                              <m:chr m:val="∑"/>
                              <m:ctrlPr>
                                <a:rPr lang="en-CA" i="1">
                                  <a:solidFill>
                                    <a:schemeClr val="bg1"/>
                                  </a:solidFill>
                                  <a:latin typeface="Cambria Math" panose="02040503050406030204" pitchFamily="18" charset="0"/>
                                </a:rPr>
                              </m:ctrlPr>
                            </m:naryPr>
                            <m:sub>
                              <m:r>
                                <a:rPr lang="en-CA" i="1">
                                  <a:solidFill>
                                    <a:schemeClr val="bg1"/>
                                  </a:solidFill>
                                  <a:latin typeface="Cambria Math" panose="02040503050406030204" pitchFamily="18" charset="0"/>
                                </a:rPr>
                                <m:t>𝑖</m:t>
                              </m:r>
                              <m:r>
                                <a:rPr lang="en-CA" i="1">
                                  <a:solidFill>
                                    <a:schemeClr val="bg1"/>
                                  </a:solidFill>
                                  <a:latin typeface="Cambria Math" panose="02040503050406030204" pitchFamily="18" charset="0"/>
                                </a:rPr>
                                <m:t>=1</m:t>
                              </m:r>
                            </m:sub>
                            <m:sup>
                              <m:r>
                                <a:rPr lang="en-CA" i="1">
                                  <a:solidFill>
                                    <a:schemeClr val="bg1"/>
                                  </a:solidFill>
                                  <a:latin typeface="Cambria Math" panose="02040503050406030204" pitchFamily="18" charset="0"/>
                                </a:rPr>
                                <m:t>𝑛</m:t>
                              </m:r>
                            </m:sup>
                            <m:e>
                              <m:sSup>
                                <m:sSupPr>
                                  <m:ctrlPr>
                                    <a:rPr lang="en-CA" i="1">
                                      <a:solidFill>
                                        <a:schemeClr val="bg1"/>
                                      </a:solidFill>
                                      <a:latin typeface="Cambria Math" panose="02040503050406030204" pitchFamily="18" charset="0"/>
                                    </a:rPr>
                                  </m:ctrlPr>
                                </m:sSupPr>
                                <m:e>
                                  <m:d>
                                    <m:dPr>
                                      <m:ctrlPr>
                                        <a:rPr lang="en-CA" i="1">
                                          <a:solidFill>
                                            <a:schemeClr val="bg1"/>
                                          </a:solidFill>
                                          <a:latin typeface="Cambria Math" panose="02040503050406030204" pitchFamily="18" charset="0"/>
                                        </a:rPr>
                                      </m:ctrlPr>
                                    </m:dPr>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𝑦</m:t>
                                          </m:r>
                                        </m:e>
                                        <m:sub>
                                          <m:r>
                                            <a:rPr lang="en-CA" i="1">
                                              <a:solidFill>
                                                <a:schemeClr val="bg1"/>
                                              </a:solidFill>
                                              <a:latin typeface="Cambria Math" panose="02040503050406030204" pitchFamily="18" charset="0"/>
                                            </a:rPr>
                                            <m:t>𝑖</m:t>
                                          </m:r>
                                        </m:sub>
                                      </m:sSub>
                                      <m:r>
                                        <a:rPr lang="en-CA" i="1">
                                          <a:solidFill>
                                            <a:schemeClr val="bg1"/>
                                          </a:solidFill>
                                          <a:latin typeface="Cambria Math" panose="02040503050406030204" pitchFamily="18" charset="0"/>
                                        </a:rPr>
                                        <m:t>−</m:t>
                                      </m:r>
                                      <m:sSub>
                                        <m:sSubPr>
                                          <m:ctrlPr>
                                            <a:rPr lang="en-CA" i="1">
                                              <a:solidFill>
                                                <a:schemeClr val="bg1"/>
                                              </a:solidFill>
                                              <a:latin typeface="Cambria Math" panose="02040503050406030204" pitchFamily="18" charset="0"/>
                                            </a:rPr>
                                          </m:ctrlPr>
                                        </m:sSubPr>
                                        <m:e>
                                          <m:acc>
                                            <m:accPr>
                                              <m:chr m:val="̂"/>
                                              <m:ctrlPr>
                                                <a:rPr lang="en-CA" i="1">
                                                  <a:solidFill>
                                                    <a:schemeClr val="bg1"/>
                                                  </a:solidFill>
                                                  <a:latin typeface="Cambria Math" panose="02040503050406030204" pitchFamily="18" charset="0"/>
                                                </a:rPr>
                                              </m:ctrlPr>
                                            </m:accPr>
                                            <m:e>
                                              <m:r>
                                                <a:rPr lang="en-CA" i="1">
                                                  <a:solidFill>
                                                    <a:schemeClr val="bg1"/>
                                                  </a:solidFill>
                                                  <a:latin typeface="Cambria Math" panose="02040503050406030204" pitchFamily="18" charset="0"/>
                                                </a:rPr>
                                                <m:t>𝑦</m:t>
                                              </m:r>
                                            </m:e>
                                          </m:acc>
                                        </m:e>
                                        <m:sub>
                                          <m:r>
                                            <a:rPr lang="en-CA" i="1">
                                              <a:solidFill>
                                                <a:schemeClr val="bg1"/>
                                              </a:solidFill>
                                              <a:latin typeface="Cambria Math" panose="02040503050406030204" pitchFamily="18" charset="0"/>
                                            </a:rPr>
                                            <m:t>𝑖</m:t>
                                          </m:r>
                                        </m:sub>
                                      </m:sSub>
                                    </m:e>
                                  </m:d>
                                </m:e>
                                <m:sup>
                                  <m:r>
                                    <a:rPr lang="en-CA" i="1">
                                      <a:solidFill>
                                        <a:schemeClr val="bg1"/>
                                      </a:solidFill>
                                      <a:latin typeface="Cambria Math" panose="02040503050406030204" pitchFamily="18" charset="0"/>
                                    </a:rPr>
                                    <m:t>2</m:t>
                                  </m:r>
                                </m:sup>
                              </m:sSup>
                            </m:e>
                          </m:nary>
                        </m:e>
                      </m:rad>
                    </m:oMath>
                  </m:oMathPara>
                </a14:m>
                <a:endParaRPr lang="en-CA" sz="2800" dirty="0">
                  <a:solidFill>
                    <a:schemeClr val="bg1"/>
                  </a:solidFill>
                  <a:latin typeface="Montserrat" charset="0"/>
                  <a:ea typeface="Montserrat" charset="0"/>
                  <a:cs typeface="Montserrat" charset="0"/>
                </a:endParaRP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RMSE is calculated by following these steps:</a:t>
                </a:r>
              </a:p>
              <a:p>
                <a:pPr marL="800100" lvl="1" indent="-342900" algn="l">
                  <a:buFont typeface="+mj-lt"/>
                  <a:buAutoNum type="arabicPeriod"/>
                </a:pPr>
                <a:r>
                  <a:rPr lang="en-CA" sz="1800" dirty="0">
                    <a:solidFill>
                      <a:schemeClr val="bg1"/>
                    </a:solidFill>
                    <a:latin typeface="Montserrat" charset="0"/>
                    <a:ea typeface="Montserrat" charset="0"/>
                    <a:cs typeface="Montserrat" charset="0"/>
                  </a:rPr>
                  <a:t>Calculate the residual for every data point</a:t>
                </a:r>
              </a:p>
              <a:p>
                <a:pPr marL="800100" lvl="1" indent="-342900" algn="l">
                  <a:buFont typeface="+mj-lt"/>
                  <a:buAutoNum type="arabicPeriod"/>
                </a:pPr>
                <a:r>
                  <a:rPr lang="en-CA" sz="1800" dirty="0">
                    <a:solidFill>
                      <a:schemeClr val="bg1"/>
                    </a:solidFill>
                    <a:latin typeface="Montserrat" charset="0"/>
                    <a:ea typeface="Montserrat" charset="0"/>
                    <a:cs typeface="Montserrat" charset="0"/>
                  </a:rPr>
                  <a:t>Calculate the squared value of the residuals</a:t>
                </a:r>
              </a:p>
              <a:p>
                <a:pPr marL="800100" lvl="1" indent="-342900" algn="l">
                  <a:buFont typeface="+mj-lt"/>
                  <a:buAutoNum type="arabicPeriod"/>
                </a:pPr>
                <a:r>
                  <a:rPr lang="en-CA" sz="1800" dirty="0">
                    <a:solidFill>
                      <a:schemeClr val="bg1"/>
                    </a:solidFill>
                    <a:latin typeface="Montserrat" charset="0"/>
                    <a:ea typeface="Montserrat" charset="0"/>
                    <a:cs typeface="Montserrat" charset="0"/>
                  </a:rPr>
                  <a:t>Calculate the average of the squared residuals</a:t>
                </a:r>
              </a:p>
              <a:p>
                <a:pPr marL="800100" lvl="1" indent="-342900" algn="l">
                  <a:buFont typeface="+mj-lt"/>
                  <a:buAutoNum type="arabicPeriod"/>
                </a:pPr>
                <a:r>
                  <a:rPr lang="en-CA" sz="1800" dirty="0">
                    <a:solidFill>
                      <a:schemeClr val="bg1"/>
                    </a:solidFill>
                    <a:latin typeface="Montserrat" charset="0"/>
                    <a:ea typeface="Montserrat" charset="0"/>
                    <a:cs typeface="Montserrat" charset="0"/>
                  </a:rPr>
                  <a:t>Obtain the square root of the result</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752300" cy="4525963"/>
              </a:xfrm>
              <a:prstGeom prst="rect">
                <a:avLst/>
              </a:prstGeom>
              <a:blipFill>
                <a:blip r:embed="rId4"/>
                <a:stretch>
                  <a:fillRect l="-311" t="-1348"/>
                </a:stretch>
              </a:blipFill>
            </p:spPr>
            <p:txBody>
              <a:bodyPr/>
              <a:lstStyle/>
              <a:p>
                <a:r>
                  <a:rPr lang="en-US">
                    <a:noFill/>
                  </a:rPr>
                  <a:t> </a:t>
                </a:r>
              </a:p>
            </p:txBody>
          </p:sp>
        </mc:Fallback>
      </mc:AlternateContent>
    </p:spTree>
    <p:extLst>
      <p:ext uri="{BB962C8B-B14F-4D97-AF65-F5344CB8AC3E}">
        <p14:creationId xmlns:p14="http://schemas.microsoft.com/office/powerpoint/2010/main" val="40034084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 xmlns:a16="http://schemas.microsoft.com/office/drawing/2014/main" id="{6C8529FB-2DAB-4EBE-8A45-418D2CDB8B2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24" name="Rectangle 23">
            <a:extLst>
              <a:ext uri="{FF2B5EF4-FFF2-40B4-BE49-F238E27FC236}">
                <a16:creationId xmlns="" xmlns:a16="http://schemas.microsoft.com/office/drawing/2014/main" id="{354FE119-CA49-4501-8C66-6234C0C76A6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 xmlns:a16="http://schemas.microsoft.com/office/drawing/2014/main" id="{5EE88138-48BD-46AA-94F3-3B05DD703F63}"/>
                  </a:ext>
                </a:extLst>
              </p:cNvPr>
              <p:cNvSpPr/>
              <p:nvPr/>
            </p:nvSpPr>
            <p:spPr>
              <a:xfrm>
                <a:off x="309010" y="57217"/>
                <a:ext cx="7814058" cy="963854"/>
              </a:xfrm>
              <a:prstGeom prst="rect">
                <a:avLst/>
              </a:prstGeom>
            </p:spPr>
            <p:txBody>
              <a:bodyPr wrap="square">
                <a:spAutoFit/>
              </a:bodyPr>
              <a:lstStyle/>
              <a:p>
                <a:r>
                  <a:rPr lang="en-CA" sz="2800" b="1" dirty="0">
                    <a:solidFill>
                      <a:schemeClr val="bg1"/>
                    </a:solidFill>
                    <a:latin typeface="Montserrat" charset="0"/>
                  </a:rPr>
                  <a:t>REGRESSION METRICS: R SQUARE (</a:t>
                </a:r>
                <a14:m>
                  <m:oMath xmlns:m="http://schemas.openxmlformats.org/officeDocument/2006/math">
                    <m:sSup>
                      <m:sSupPr>
                        <m:ctrlPr>
                          <a:rPr lang="en-CA" sz="2800" b="1" i="1">
                            <a:solidFill>
                              <a:schemeClr val="bg1"/>
                            </a:solidFill>
                            <a:latin typeface="Cambria Math" panose="02040503050406030204" pitchFamily="18" charset="0"/>
                          </a:rPr>
                        </m:ctrlPr>
                      </m:sSupPr>
                      <m:e>
                        <m:r>
                          <a:rPr lang="en-CA" sz="2800" b="1">
                            <a:solidFill>
                              <a:schemeClr val="bg1"/>
                            </a:solidFill>
                            <a:latin typeface="Cambria Math" panose="02040503050406030204" pitchFamily="18" charset="0"/>
                          </a:rPr>
                          <m:t>𝑹</m:t>
                        </m:r>
                      </m:e>
                      <m:sup>
                        <m:r>
                          <a:rPr lang="en-CA" sz="2800" b="1">
                            <a:solidFill>
                              <a:schemeClr val="bg1"/>
                            </a:solidFill>
                            <a:latin typeface="Cambria Math" panose="02040503050406030204" pitchFamily="18" charset="0"/>
                          </a:rPr>
                          <m:t>𝟐</m:t>
                        </m:r>
                      </m:sup>
                    </m:sSup>
                  </m:oMath>
                </a14:m>
                <a:r>
                  <a:rPr lang="en-CA" sz="2800" b="1" dirty="0">
                    <a:solidFill>
                      <a:schemeClr val="bg1"/>
                    </a:solidFill>
                    <a:latin typeface="Montserrat" charset="0"/>
                  </a:rPr>
                  <a:t>)-COEFFICIENT OF DETERMINATION</a:t>
                </a:r>
              </a:p>
            </p:txBody>
          </p:sp>
        </mc:Choice>
        <mc:Fallback xmlns="">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309010" y="57217"/>
                <a:ext cx="7814058" cy="963854"/>
              </a:xfrm>
              <a:prstGeom prst="rect">
                <a:avLst/>
              </a:prstGeom>
              <a:blipFill>
                <a:blip r:embed="rId4"/>
                <a:stretch>
                  <a:fillRect l="-1638" t="-5063" b="-170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078248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R-square or the coefficient of determination represents the proportion of variance (of y) that has been explained by the independent variables in the model. </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If </a:t>
                </a:r>
                <a14:m>
                  <m:oMath xmlns:m="http://schemas.openxmlformats.org/officeDocument/2006/math">
                    <m:sSup>
                      <m:sSupPr>
                        <m:ctrlPr>
                          <a:rPr lang="en-CA" sz="1800" b="0" i="1" dirty="0" smtClean="0">
                            <a:solidFill>
                              <a:schemeClr val="bg1"/>
                            </a:solidFill>
                            <a:latin typeface="Cambria Math" panose="02040503050406030204" pitchFamily="18" charset="0"/>
                            <a:ea typeface="Montserrat" charset="0"/>
                            <a:cs typeface="Montserrat" charset="0"/>
                          </a:rPr>
                        </m:ctrlPr>
                      </m:sSupPr>
                      <m:e>
                        <m:r>
                          <a:rPr lang="en-CA" sz="1800" i="1" dirty="0" smtClean="0">
                            <a:solidFill>
                              <a:schemeClr val="bg1"/>
                            </a:solidFill>
                            <a:latin typeface="Cambria Math" panose="02040503050406030204" pitchFamily="18" charset="0"/>
                            <a:ea typeface="Montserrat" charset="0"/>
                            <a:cs typeface="Montserrat" charset="0"/>
                          </a:rPr>
                          <m:t>𝑅</m:t>
                        </m:r>
                      </m:e>
                      <m:sup>
                        <m:r>
                          <a:rPr lang="en-CA" sz="1800" b="0" i="1" dirty="0" smtClean="0">
                            <a:solidFill>
                              <a:schemeClr val="bg1"/>
                            </a:solidFill>
                            <a:latin typeface="Cambria Math" panose="02040503050406030204" pitchFamily="18" charset="0"/>
                            <a:ea typeface="Montserrat" charset="0"/>
                            <a:cs typeface="Montserrat" charset="0"/>
                          </a:rPr>
                          <m:t>2</m:t>
                        </m:r>
                      </m:sup>
                    </m:sSup>
                    <m:r>
                      <a:rPr lang="en-CA" sz="1800" i="1" dirty="0" smtClean="0">
                        <a:solidFill>
                          <a:schemeClr val="bg1"/>
                        </a:solidFill>
                        <a:latin typeface="Cambria Math" panose="02040503050406030204" pitchFamily="18" charset="0"/>
                        <a:ea typeface="Montserrat" charset="0"/>
                        <a:cs typeface="Montserrat" charset="0"/>
                      </a:rPr>
                      <m:t>=80</m:t>
                    </m:r>
                  </m:oMath>
                </a14:m>
                <a:r>
                  <a:rPr lang="en-CA" sz="1800" dirty="0">
                    <a:solidFill>
                      <a:schemeClr val="bg1"/>
                    </a:solidFill>
                    <a:latin typeface="Montserrat" charset="0"/>
                    <a:ea typeface="Montserrat" charset="0"/>
                    <a:cs typeface="Montserrat" charset="0"/>
                  </a:rPr>
                  <a:t>, this means that 80% of the increase in insurance cost is due to increase in the age of the applicant. </a:t>
                </a:r>
              </a:p>
              <a:p>
                <a:pPr marL="342900" indent="-342900" algn="l">
                  <a:buFont typeface="Arial" panose="020B0604020202020204" pitchFamily="34" charset="0"/>
                  <a:buChar char="•"/>
                </a:pPr>
                <a:endParaRPr lang="en-CA" sz="1800" dirty="0">
                  <a:solidFill>
                    <a:schemeClr val="bg1"/>
                  </a:solidFill>
                  <a:latin typeface="Montserrat" charset="0"/>
                  <a:ea typeface="Montserrat" charset="0"/>
                  <a:cs typeface="Montserrat" charset="0"/>
                </a:endParaRPr>
              </a:p>
              <a:p>
                <a:pPr lvl="1"/>
                <a:endParaRPr lang="en-CA" sz="1800" dirty="0">
                  <a:solidFill>
                    <a:schemeClr val="bg1"/>
                  </a:solidFill>
                </a:endParaRPr>
              </a:p>
              <a:p>
                <a:pPr marL="342900" indent="-342900" algn="l">
                  <a:buFont typeface="Arial" panose="020B0604020202020204" pitchFamily="34" charset="0"/>
                  <a:buChar char="•"/>
                </a:pPr>
                <a:endParaRPr lang="en-CA" sz="1800" dirty="0">
                  <a:solidFill>
                    <a:schemeClr val="bg1"/>
                  </a:solidFill>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0782482" cy="4525963"/>
              </a:xfrm>
              <a:prstGeom prst="rect">
                <a:avLst/>
              </a:prstGeom>
              <a:blipFill>
                <a:blip r:embed="rId5"/>
                <a:stretch>
                  <a:fillRect l="-339" t="-1348" r="-57"/>
                </a:stretch>
              </a:blipFill>
            </p:spPr>
            <p:txBody>
              <a:bodyPr/>
              <a:lstStyle/>
              <a:p>
                <a:r>
                  <a:rPr lang="en-US">
                    <a:noFill/>
                  </a:rPr>
                  <a:t> </a:t>
                </a:r>
              </a:p>
            </p:txBody>
          </p:sp>
        </mc:Fallback>
      </mc:AlternateContent>
      <p:cxnSp>
        <p:nvCxnSpPr>
          <p:cNvPr id="5" name="Straight Arrow Connector 4"/>
          <p:cNvCxnSpPr/>
          <p:nvPr/>
        </p:nvCxnSpPr>
        <p:spPr>
          <a:xfrm flipV="1">
            <a:off x="2318945" y="5409455"/>
            <a:ext cx="3907020" cy="2507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332470" y="2857882"/>
            <a:ext cx="17133" cy="259967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023349" y="422051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505041" y="391751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765974" y="429789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96017" y="337205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878899" y="254005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4935598" y="304351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077697" y="354972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4272455" y="383280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675176" y="305000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3885273" y="5445298"/>
            <a:ext cx="713080" cy="461665"/>
          </a:xfrm>
          <a:prstGeom prst="rect">
            <a:avLst/>
          </a:prstGeom>
          <a:noFill/>
          <a:ln>
            <a:noFill/>
          </a:ln>
        </p:spPr>
        <p:txBody>
          <a:bodyPr wrap="none" rtlCol="0">
            <a:spAutoFit/>
          </a:bodyPr>
          <a:lstStyle>
            <a:defPPr>
              <a:defRPr lang="en-US"/>
            </a:defPPr>
            <a:lvl1pPr>
              <a:defRPr sz="2400" b="1">
                <a:solidFill>
                  <a:schemeClr val="bg1"/>
                </a:solidFill>
              </a:defRPr>
            </a:lvl1pPr>
          </a:lstStyle>
          <a:p>
            <a:r>
              <a:rPr lang="en-CA" dirty="0"/>
              <a:t>AGE</a:t>
            </a:r>
          </a:p>
        </p:txBody>
      </p:sp>
      <p:sp>
        <p:nvSpPr>
          <p:cNvPr id="20" name="TextBox 19"/>
          <p:cNvSpPr txBox="1"/>
          <p:nvPr/>
        </p:nvSpPr>
        <p:spPr>
          <a:xfrm rot="16200000">
            <a:off x="811058" y="3836740"/>
            <a:ext cx="2492542" cy="461665"/>
          </a:xfrm>
          <a:prstGeom prst="rect">
            <a:avLst/>
          </a:prstGeom>
          <a:noFill/>
          <a:ln>
            <a:noFill/>
          </a:ln>
        </p:spPr>
        <p:txBody>
          <a:bodyPr wrap="none" rtlCol="0">
            <a:spAutoFit/>
          </a:bodyPr>
          <a:lstStyle/>
          <a:p>
            <a:r>
              <a:rPr lang="en-CA" sz="2400" b="1" dirty="0">
                <a:solidFill>
                  <a:schemeClr val="bg1"/>
                </a:solidFill>
              </a:rPr>
              <a:t>INSURANCE COST</a:t>
            </a:r>
          </a:p>
        </p:txBody>
      </p:sp>
      <p:cxnSp>
        <p:nvCxnSpPr>
          <p:cNvPr id="21" name="Straight Connector 20"/>
          <p:cNvCxnSpPr/>
          <p:nvPr/>
        </p:nvCxnSpPr>
        <p:spPr>
          <a:xfrm flipH="1">
            <a:off x="2370398" y="2942272"/>
            <a:ext cx="3595707" cy="19515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8064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79A12E-F588-466A-A67C-39D282E4687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8" name="Rectangle 7">
            <a:extLst>
              <a:ext uri="{FF2B5EF4-FFF2-40B4-BE49-F238E27FC236}">
                <a16:creationId xmlns="" xmlns:a16="http://schemas.microsoft.com/office/drawing/2014/main" id="{3C754811-6BB5-497B-A98A-213BA2749366}"/>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 xmlns:a16="http://schemas.microsoft.com/office/drawing/2014/main" id="{5EE88138-48BD-46AA-94F3-3B05DD703F63}"/>
                  </a:ext>
                </a:extLst>
              </p:cNvPr>
              <p:cNvSpPr/>
              <p:nvPr/>
            </p:nvSpPr>
            <p:spPr>
              <a:xfrm>
                <a:off x="362276" y="0"/>
                <a:ext cx="8506516" cy="963854"/>
              </a:xfrm>
              <a:prstGeom prst="rect">
                <a:avLst/>
              </a:prstGeom>
            </p:spPr>
            <p:txBody>
              <a:bodyPr wrap="square">
                <a:spAutoFit/>
              </a:bodyPr>
              <a:lstStyle/>
              <a:p>
                <a:r>
                  <a:rPr lang="en-CA" sz="2800" b="1" dirty="0">
                    <a:solidFill>
                      <a:schemeClr val="bg1"/>
                    </a:solidFill>
                    <a:latin typeface="Montserrat" charset="0"/>
                  </a:rPr>
                  <a:t>REGRESSION METRICS: R SQUARE (</a:t>
                </a:r>
                <a14:m>
                  <m:oMath xmlns:m="http://schemas.openxmlformats.org/officeDocument/2006/math">
                    <m:sSup>
                      <m:sSupPr>
                        <m:ctrlPr>
                          <a:rPr lang="en-CA" sz="2800" b="1" i="1">
                            <a:solidFill>
                              <a:schemeClr val="bg1"/>
                            </a:solidFill>
                            <a:latin typeface="Cambria Math" panose="02040503050406030204" pitchFamily="18" charset="0"/>
                          </a:rPr>
                        </m:ctrlPr>
                      </m:sSupPr>
                      <m:e>
                        <m:r>
                          <a:rPr lang="en-CA" sz="2800" b="1">
                            <a:solidFill>
                              <a:schemeClr val="bg1"/>
                            </a:solidFill>
                            <a:latin typeface="Cambria Math" panose="02040503050406030204" pitchFamily="18" charset="0"/>
                          </a:rPr>
                          <m:t>𝑹</m:t>
                        </m:r>
                      </m:e>
                      <m:sup>
                        <m:r>
                          <a:rPr lang="en-CA" sz="2800" b="1">
                            <a:solidFill>
                              <a:schemeClr val="bg1"/>
                            </a:solidFill>
                            <a:latin typeface="Cambria Math" panose="02040503050406030204" pitchFamily="18" charset="0"/>
                          </a:rPr>
                          <m:t>𝟐</m:t>
                        </m:r>
                      </m:sup>
                    </m:sSup>
                  </m:oMath>
                </a14:m>
                <a:r>
                  <a:rPr lang="en-CA" sz="2800" b="1" dirty="0">
                    <a:solidFill>
                      <a:schemeClr val="bg1"/>
                    </a:solidFill>
                    <a:latin typeface="Montserrat" charset="0"/>
                  </a:rPr>
                  <a:t>)-COEFFICIENT OF DETERMINATION</a:t>
                </a:r>
              </a:p>
            </p:txBody>
          </p:sp>
        </mc:Choice>
        <mc:Fallback xmlns="">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362276" y="0"/>
                <a:ext cx="8506516" cy="963854"/>
              </a:xfrm>
              <a:prstGeom prst="rect">
                <a:avLst/>
              </a:prstGeom>
              <a:blipFill>
                <a:blip r:embed="rId4"/>
                <a:stretch>
                  <a:fillRect l="-1433" t="-5063" b="-170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078248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R-square represents the proportion of variance of the dependant variable (y) that has been explained by the independent variables. </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R-square provides an insight of goodness of fit.</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It gives a measure of how well unseen samples are likely to be predicted by the model, through the proportion of explained variance.</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Maximum </a:t>
                </a:r>
                <a14:m>
                  <m:oMath xmlns:m="http://schemas.openxmlformats.org/officeDocument/2006/math">
                    <m:sSup>
                      <m:sSupPr>
                        <m:ctrlPr>
                          <a:rPr lang="en-CA" sz="1800" i="1">
                            <a:solidFill>
                              <a:schemeClr val="bg1"/>
                            </a:solidFill>
                            <a:latin typeface="Cambria Math" panose="02040503050406030204" pitchFamily="18" charset="0"/>
                            <a:ea typeface="Montserrat" charset="0"/>
                            <a:cs typeface="Montserrat" charset="0"/>
                          </a:rPr>
                        </m:ctrlPr>
                      </m:sSupPr>
                      <m:e>
                        <m:r>
                          <a:rPr lang="en-CA" sz="1800">
                            <a:solidFill>
                              <a:schemeClr val="bg1"/>
                            </a:solidFill>
                            <a:latin typeface="Cambria Math" panose="02040503050406030204" pitchFamily="18" charset="0"/>
                            <a:ea typeface="Montserrat" charset="0"/>
                            <a:cs typeface="Montserrat" charset="0"/>
                          </a:rPr>
                          <m:t>𝑅</m:t>
                        </m:r>
                      </m:e>
                      <m:sup>
                        <m:r>
                          <a:rPr lang="en-CA" sz="1800">
                            <a:solidFill>
                              <a:schemeClr val="bg1"/>
                            </a:solidFill>
                            <a:latin typeface="Cambria Math" panose="02040503050406030204" pitchFamily="18" charset="0"/>
                            <a:ea typeface="Montserrat" charset="0"/>
                            <a:cs typeface="Montserrat" charset="0"/>
                          </a:rPr>
                          <m:t>2</m:t>
                        </m:r>
                      </m:sup>
                    </m:sSup>
                  </m:oMath>
                </a14:m>
                <a:r>
                  <a:rPr lang="en-CA" sz="1800" dirty="0">
                    <a:solidFill>
                      <a:schemeClr val="bg1"/>
                    </a:solidFill>
                    <a:latin typeface="Montserrat" charset="0"/>
                    <a:ea typeface="Montserrat" charset="0"/>
                    <a:cs typeface="Montserrat" charset="0"/>
                  </a:rPr>
                  <a:t> value is 1</a:t>
                </a:r>
              </a:p>
              <a:p>
                <a:pPr marL="342900" indent="-342900" algn="l">
                  <a:buFont typeface="Arial" panose="020B0604020202020204" pitchFamily="34" charset="0"/>
                  <a:buChar char="•"/>
                </a:pPr>
                <a:r>
                  <a:rPr lang="en-CA" sz="1800" dirty="0">
                    <a:solidFill>
                      <a:schemeClr val="bg1"/>
                    </a:solidFill>
                    <a:latin typeface="Montserrat" charset="0"/>
                    <a:ea typeface="Montserrat" charset="0"/>
                    <a:cs typeface="Montserrat" charset="0"/>
                  </a:rPr>
                  <a:t>A constant model that always predicts the expected value of y, disregarding the input features, will have an R² score of 0.0.</a:t>
                </a:r>
              </a:p>
              <a:p>
                <a:pPr lvl="1"/>
                <a14:m>
                  <m:oMathPara xmlns:m="http://schemas.openxmlformats.org/officeDocument/2006/math">
                    <m:oMathParaPr>
                      <m:jc m:val="centerGroup"/>
                    </m:oMathParaPr>
                    <m:oMath xmlns:m="http://schemas.openxmlformats.org/officeDocument/2006/math">
                      <m:sSup>
                        <m:sSupPr>
                          <m:ctrlPr>
                            <a:rPr lang="en-CA" sz="1800" i="1">
                              <a:solidFill>
                                <a:schemeClr val="bg1"/>
                              </a:solidFill>
                              <a:latin typeface="Cambria Math" panose="02040503050406030204" pitchFamily="18" charset="0"/>
                            </a:rPr>
                          </m:ctrlPr>
                        </m:sSupPr>
                        <m:e>
                          <m:r>
                            <a:rPr lang="en-CA" sz="1800" i="1">
                              <a:solidFill>
                                <a:schemeClr val="bg1"/>
                              </a:solidFill>
                              <a:latin typeface="Cambria Math" panose="02040503050406030204" pitchFamily="18" charset="0"/>
                            </a:rPr>
                            <m:t>𝑅</m:t>
                          </m:r>
                        </m:e>
                        <m:sup>
                          <m:r>
                            <a:rPr lang="en-CA" sz="1800" i="1">
                              <a:solidFill>
                                <a:schemeClr val="bg1"/>
                              </a:solidFill>
                              <a:latin typeface="Cambria Math" panose="02040503050406030204" pitchFamily="18" charset="0"/>
                            </a:rPr>
                            <m:t>2</m:t>
                          </m:r>
                        </m:sup>
                      </m:sSup>
                      <m:r>
                        <a:rPr lang="en-CA" sz="1800" i="1">
                          <a:solidFill>
                            <a:schemeClr val="bg1"/>
                          </a:solidFill>
                          <a:latin typeface="Cambria Math" panose="02040503050406030204" pitchFamily="18" charset="0"/>
                        </a:rPr>
                        <m:t>=1−</m:t>
                      </m:r>
                      <m:f>
                        <m:fPr>
                          <m:ctrlPr>
                            <a:rPr lang="en-CA" sz="2400" i="1">
                              <a:solidFill>
                                <a:schemeClr val="bg1"/>
                              </a:solidFill>
                              <a:latin typeface="Cambria Math" panose="02040503050406030204" pitchFamily="18" charset="0"/>
                            </a:rPr>
                          </m:ctrlPr>
                        </m:fPr>
                        <m:num>
                          <m:nary>
                            <m:naryPr>
                              <m:chr m:val="∑"/>
                              <m:ctrlPr>
                                <a:rPr lang="en-CA" sz="2400" i="1">
                                  <a:solidFill>
                                    <a:schemeClr val="bg1"/>
                                  </a:solidFill>
                                  <a:latin typeface="Cambria Math" panose="02040503050406030204" pitchFamily="18" charset="0"/>
                                </a:rPr>
                              </m:ctrlPr>
                            </m:naryPr>
                            <m:sub>
                              <m:r>
                                <a:rPr lang="en-CA" sz="2400" i="1">
                                  <a:solidFill>
                                    <a:schemeClr val="bg1"/>
                                  </a:solidFill>
                                  <a:latin typeface="Cambria Math" panose="02040503050406030204" pitchFamily="18" charset="0"/>
                                </a:rPr>
                                <m:t>𝑖</m:t>
                              </m:r>
                              <m:r>
                                <a:rPr lang="en-CA" sz="2400" i="1">
                                  <a:solidFill>
                                    <a:schemeClr val="bg1"/>
                                  </a:solidFill>
                                  <a:latin typeface="Cambria Math" panose="02040503050406030204" pitchFamily="18" charset="0"/>
                                </a:rPr>
                                <m:t>=1</m:t>
                              </m:r>
                            </m:sub>
                            <m:sup>
                              <m:r>
                                <a:rPr lang="en-CA" sz="2400" i="1">
                                  <a:solidFill>
                                    <a:schemeClr val="bg1"/>
                                  </a:solidFill>
                                  <a:latin typeface="Cambria Math" panose="02040503050406030204" pitchFamily="18" charset="0"/>
                                </a:rPr>
                                <m:t>𝑛</m:t>
                              </m:r>
                            </m:sup>
                            <m:e>
                              <m:sSup>
                                <m:sSupPr>
                                  <m:ctrlPr>
                                    <a:rPr lang="en-CA" sz="2400" i="1">
                                      <a:solidFill>
                                        <a:schemeClr val="bg1"/>
                                      </a:solidFill>
                                      <a:latin typeface="Cambria Math" panose="02040503050406030204" pitchFamily="18" charset="0"/>
                                    </a:rPr>
                                  </m:ctrlPr>
                                </m:sSupPr>
                                <m:e>
                                  <m:d>
                                    <m:dPr>
                                      <m:ctrlPr>
                                        <a:rPr lang="en-CA" sz="2400" i="1">
                                          <a:solidFill>
                                            <a:schemeClr val="bg1"/>
                                          </a:solidFill>
                                          <a:latin typeface="Cambria Math" panose="02040503050406030204" pitchFamily="18" charset="0"/>
                                        </a:rPr>
                                      </m:ctrlPr>
                                    </m:dPr>
                                    <m:e>
                                      <m:sSub>
                                        <m:sSubPr>
                                          <m:ctrlPr>
                                            <a:rPr lang="en-CA" sz="2400" i="1">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𝑦</m:t>
                                          </m:r>
                                        </m:e>
                                        <m:sub>
                                          <m:r>
                                            <a:rPr lang="en-CA" sz="2400" i="1">
                                              <a:solidFill>
                                                <a:schemeClr val="bg1"/>
                                              </a:solidFill>
                                              <a:latin typeface="Cambria Math" panose="02040503050406030204" pitchFamily="18" charset="0"/>
                                            </a:rPr>
                                            <m:t>𝑖</m:t>
                                          </m:r>
                                        </m:sub>
                                      </m:sSub>
                                      <m:r>
                                        <a:rPr lang="en-CA" sz="2400" i="1">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acc>
                                            <m:accPr>
                                              <m:chr m:val="̂"/>
                                              <m:ctrlPr>
                                                <a:rPr lang="en-CA" sz="2400" i="1">
                                                  <a:solidFill>
                                                    <a:schemeClr val="bg1"/>
                                                  </a:solidFill>
                                                  <a:latin typeface="Cambria Math" panose="02040503050406030204" pitchFamily="18" charset="0"/>
                                                </a:rPr>
                                              </m:ctrlPr>
                                            </m:accPr>
                                            <m:e>
                                              <m:r>
                                                <a:rPr lang="en-CA" sz="2400" i="1">
                                                  <a:solidFill>
                                                    <a:schemeClr val="bg1"/>
                                                  </a:solidFill>
                                                  <a:latin typeface="Cambria Math" panose="02040503050406030204" pitchFamily="18" charset="0"/>
                                                </a:rPr>
                                                <m:t>𝑦</m:t>
                                              </m:r>
                                            </m:e>
                                          </m:acc>
                                        </m:e>
                                        <m:sub>
                                          <m:r>
                                            <a:rPr lang="en-CA" sz="2400" i="1">
                                              <a:solidFill>
                                                <a:schemeClr val="bg1"/>
                                              </a:solidFill>
                                              <a:latin typeface="Cambria Math" panose="02040503050406030204" pitchFamily="18" charset="0"/>
                                            </a:rPr>
                                            <m:t>𝑖</m:t>
                                          </m:r>
                                        </m:sub>
                                      </m:sSub>
                                    </m:e>
                                  </m:d>
                                </m:e>
                                <m:sup>
                                  <m:r>
                                    <a:rPr lang="en-CA" sz="2400" i="1">
                                      <a:solidFill>
                                        <a:schemeClr val="bg1"/>
                                      </a:solidFill>
                                      <a:latin typeface="Cambria Math" panose="02040503050406030204" pitchFamily="18" charset="0"/>
                                    </a:rPr>
                                    <m:t>2</m:t>
                                  </m:r>
                                </m:sup>
                              </m:sSup>
                            </m:e>
                          </m:nary>
                        </m:num>
                        <m:den>
                          <m:nary>
                            <m:naryPr>
                              <m:chr m:val="∑"/>
                              <m:ctrlPr>
                                <a:rPr lang="en-CA" sz="2400" i="1">
                                  <a:solidFill>
                                    <a:schemeClr val="bg1"/>
                                  </a:solidFill>
                                  <a:latin typeface="Cambria Math" panose="02040503050406030204" pitchFamily="18" charset="0"/>
                                </a:rPr>
                              </m:ctrlPr>
                            </m:naryPr>
                            <m:sub>
                              <m:r>
                                <a:rPr lang="en-CA" sz="2400" i="1">
                                  <a:solidFill>
                                    <a:schemeClr val="bg1"/>
                                  </a:solidFill>
                                  <a:latin typeface="Cambria Math" panose="02040503050406030204" pitchFamily="18" charset="0"/>
                                </a:rPr>
                                <m:t>𝑖</m:t>
                              </m:r>
                              <m:r>
                                <a:rPr lang="en-CA" sz="2400" i="1">
                                  <a:solidFill>
                                    <a:schemeClr val="bg1"/>
                                  </a:solidFill>
                                  <a:latin typeface="Cambria Math" panose="02040503050406030204" pitchFamily="18" charset="0"/>
                                </a:rPr>
                                <m:t>=1</m:t>
                              </m:r>
                            </m:sub>
                            <m:sup>
                              <m:r>
                                <a:rPr lang="en-CA" sz="2400" i="1">
                                  <a:solidFill>
                                    <a:schemeClr val="bg1"/>
                                  </a:solidFill>
                                  <a:latin typeface="Cambria Math" panose="02040503050406030204" pitchFamily="18" charset="0"/>
                                </a:rPr>
                                <m:t>𝑛</m:t>
                              </m:r>
                            </m:sup>
                            <m:e>
                              <m:sSup>
                                <m:sSupPr>
                                  <m:ctrlPr>
                                    <a:rPr lang="en-CA" sz="2400" i="1">
                                      <a:solidFill>
                                        <a:schemeClr val="bg1"/>
                                      </a:solidFill>
                                      <a:latin typeface="Cambria Math" panose="02040503050406030204" pitchFamily="18" charset="0"/>
                                    </a:rPr>
                                  </m:ctrlPr>
                                </m:sSupPr>
                                <m:e>
                                  <m:d>
                                    <m:dPr>
                                      <m:ctrlPr>
                                        <a:rPr lang="en-CA" sz="2400" i="1">
                                          <a:solidFill>
                                            <a:schemeClr val="bg1"/>
                                          </a:solidFill>
                                          <a:latin typeface="Cambria Math" panose="02040503050406030204" pitchFamily="18" charset="0"/>
                                        </a:rPr>
                                      </m:ctrlPr>
                                    </m:dPr>
                                    <m:e>
                                      <m:sSub>
                                        <m:sSubPr>
                                          <m:ctrlPr>
                                            <a:rPr lang="en-CA" sz="2400" i="1">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𝑦</m:t>
                                          </m:r>
                                        </m:e>
                                        <m:sub>
                                          <m:r>
                                            <a:rPr lang="en-CA" sz="2400" i="1">
                                              <a:solidFill>
                                                <a:schemeClr val="bg1"/>
                                              </a:solidFill>
                                              <a:latin typeface="Cambria Math" panose="02040503050406030204" pitchFamily="18" charset="0"/>
                                            </a:rPr>
                                            <m:t>𝑖</m:t>
                                          </m:r>
                                        </m:sub>
                                      </m:sSub>
                                      <m:r>
                                        <a:rPr lang="en-CA" sz="2400" i="1">
                                          <a:solidFill>
                                            <a:schemeClr val="bg1"/>
                                          </a:solidFill>
                                          <a:latin typeface="Cambria Math" panose="02040503050406030204" pitchFamily="18" charset="0"/>
                                        </a:rPr>
                                        <m:t>−</m:t>
                                      </m:r>
                                      <m:acc>
                                        <m:accPr>
                                          <m:chr m:val="̅"/>
                                          <m:ctrlPr>
                                            <a:rPr lang="en-CA" sz="2400" i="1">
                                              <a:solidFill>
                                                <a:schemeClr val="bg1"/>
                                              </a:solidFill>
                                              <a:latin typeface="Cambria Math" panose="02040503050406030204" pitchFamily="18" charset="0"/>
                                            </a:rPr>
                                          </m:ctrlPr>
                                        </m:accPr>
                                        <m:e>
                                          <m:r>
                                            <a:rPr lang="en-CA" sz="2400" i="1">
                                              <a:solidFill>
                                                <a:schemeClr val="bg1"/>
                                              </a:solidFill>
                                              <a:latin typeface="Cambria Math" panose="02040503050406030204" pitchFamily="18" charset="0"/>
                                            </a:rPr>
                                            <m:t>𝑦</m:t>
                                          </m:r>
                                        </m:e>
                                      </m:acc>
                                    </m:e>
                                  </m:d>
                                </m:e>
                                <m:sup>
                                  <m:r>
                                    <a:rPr lang="en-CA" sz="2400" i="1">
                                      <a:solidFill>
                                        <a:schemeClr val="bg1"/>
                                      </a:solidFill>
                                      <a:latin typeface="Cambria Math" panose="02040503050406030204" pitchFamily="18" charset="0"/>
                                    </a:rPr>
                                    <m:t>2</m:t>
                                  </m:r>
                                </m:sup>
                              </m:sSup>
                            </m:e>
                          </m:nary>
                        </m:den>
                      </m:f>
                    </m:oMath>
                  </m:oMathPara>
                </a14:m>
                <a:endParaRPr lang="en-CA" sz="1800" dirty="0">
                  <a:solidFill>
                    <a:schemeClr val="bg1"/>
                  </a:solidFill>
                </a:endParaRPr>
              </a:p>
              <a:p>
                <a:pPr marL="342900" indent="-342900" algn="l">
                  <a:buFont typeface="Arial" panose="020B0604020202020204" pitchFamily="34" charset="0"/>
                  <a:buChar char="•"/>
                </a:pPr>
                <a:endParaRPr lang="en-CA" sz="1800" dirty="0">
                  <a:solidFill>
                    <a:schemeClr val="bg1"/>
                  </a:solidFill>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0782482" cy="4525963"/>
              </a:xfrm>
              <a:prstGeom prst="rect">
                <a:avLst/>
              </a:prstGeom>
              <a:blipFill>
                <a:blip r:embed="rId5"/>
                <a:stretch>
                  <a:fillRect l="-339" t="-1348"/>
                </a:stretch>
              </a:blipFill>
            </p:spPr>
            <p:txBody>
              <a:bodyPr/>
              <a:lstStyle/>
              <a:p>
                <a:r>
                  <a:rPr lang="en-US">
                    <a:noFill/>
                  </a:rPr>
                  <a:t> </a:t>
                </a:r>
              </a:p>
            </p:txBody>
          </p:sp>
        </mc:Fallback>
      </mc:AlternateContent>
    </p:spTree>
    <p:extLst>
      <p:ext uri="{BB962C8B-B14F-4D97-AF65-F5344CB8AC3E}">
        <p14:creationId xmlns:p14="http://schemas.microsoft.com/office/powerpoint/2010/main" val="14270798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46482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AWS SAGEMAKER AUTOPILOT DEMO</a:t>
            </a:r>
            <a:endParaRPr lang="en-US" sz="3600" b="0" dirty="0"/>
          </a:p>
        </p:txBody>
      </p:sp>
      <p:sp>
        <p:nvSpPr>
          <p:cNvPr id="6" name="Rectangle: Rounded Corners 5">
            <a:extLst>
              <a:ext uri="{FF2B5EF4-FFF2-40B4-BE49-F238E27FC236}">
                <a16:creationId xmlns="" xmlns:a16="http://schemas.microsoft.com/office/drawing/2014/main" id="{DE1637B2-E08A-40B0-B1F7-2D16C77EB5F4}"/>
              </a:ext>
            </a:extLst>
          </p:cNvPr>
          <p:cNvSpPr/>
          <p:nvPr/>
        </p:nvSpPr>
        <p:spPr>
          <a:xfrm>
            <a:off x="723900" y="32033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 xmlns:a16="http://schemas.microsoft.com/office/drawing/2014/main" id="{967CA593-D9CE-40F7-B5D7-0F9A09EFE693}"/>
              </a:ext>
            </a:extLst>
          </p:cNvPr>
          <p:cNvSpPr/>
          <p:nvPr/>
        </p:nvSpPr>
        <p:spPr>
          <a:xfrm>
            <a:off x="723900" y="3203396"/>
            <a:ext cx="3467100" cy="22560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C399759-7436-4B44-815A-B523D8FCDA5F}"/>
              </a:ext>
            </a:extLst>
          </p:cNvPr>
          <p:cNvSpPr txBox="1"/>
          <p:nvPr/>
        </p:nvSpPr>
        <p:spPr>
          <a:xfrm>
            <a:off x="647700" y="36182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 xmlns:a16="http://schemas.microsoft.com/office/drawing/2014/main" id="{9CFC49A3-4F12-444C-B386-356F9DEF4A71}"/>
              </a:ext>
            </a:extLst>
          </p:cNvPr>
          <p:cNvSpPr txBox="1"/>
          <p:nvPr/>
        </p:nvSpPr>
        <p:spPr>
          <a:xfrm>
            <a:off x="6134100" y="36182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 xmlns:a16="http://schemas.microsoft.com/office/drawing/2014/main" id="{404165EE-E4AE-4196-9B52-82344188CC8E}"/>
              </a:ext>
            </a:extLst>
          </p:cNvPr>
          <p:cNvSpPr/>
          <p:nvPr/>
        </p:nvSpPr>
        <p:spPr>
          <a:xfrm>
            <a:off x="4038600" y="3459181"/>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11175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BCD2111-0DB6-4A2B-A89B-6AF56101E58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Rectangle 5">
            <a:extLst>
              <a:ext uri="{FF2B5EF4-FFF2-40B4-BE49-F238E27FC236}">
                <a16:creationId xmlns="" xmlns:a16="http://schemas.microsoft.com/office/drawing/2014/main" id="{01F4C2EF-C1FD-4CD7-A6F0-9B59FF4B90FD}"/>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a:solidFill>
                  <a:schemeClr val="bg1"/>
                </a:solidFill>
                <a:latin typeface="Montserrat" charset="0"/>
              </a:rPr>
              <a:t>AMAZON SAGEMAKER AUTOPILOT</a:t>
            </a:r>
          </a:p>
        </p:txBody>
      </p:sp>
      <p:pic>
        <p:nvPicPr>
          <p:cNvPr id="4" name="Picture 3"/>
          <p:cNvPicPr>
            <a:picLocks noChangeAspect="1"/>
          </p:cNvPicPr>
          <p:nvPr/>
        </p:nvPicPr>
        <p:blipFill>
          <a:blip r:embed="rId4"/>
          <a:stretch>
            <a:fillRect/>
          </a:stretch>
        </p:blipFill>
        <p:spPr>
          <a:xfrm>
            <a:off x="3393037" y="1308761"/>
            <a:ext cx="5014363" cy="5562600"/>
          </a:xfrm>
          <a:prstGeom prst="rect">
            <a:avLst/>
          </a:prstGeom>
          <a:ln w="38100">
            <a:solidFill>
              <a:srgbClr val="FF0000"/>
            </a:solidFill>
          </a:ln>
        </p:spPr>
      </p:pic>
      <p:sp>
        <p:nvSpPr>
          <p:cNvPr id="8" name="TextBox 7">
            <a:extLst>
              <a:ext uri="{FF2B5EF4-FFF2-40B4-BE49-F238E27FC236}">
                <a16:creationId xmlns="" xmlns:a16="http://schemas.microsoft.com/office/drawing/2014/main" id="{95486FFE-1215-D54F-B045-C2307E0B05DA}"/>
              </a:ext>
            </a:extLst>
          </p:cNvPr>
          <p:cNvSpPr txBox="1"/>
          <p:nvPr/>
        </p:nvSpPr>
        <p:spPr>
          <a:xfrm>
            <a:off x="1111061" y="2089937"/>
            <a:ext cx="1971187" cy="369332"/>
          </a:xfrm>
          <a:prstGeom prst="rect">
            <a:avLst/>
          </a:prstGeom>
          <a:noFill/>
        </p:spPr>
        <p:txBody>
          <a:bodyPr wrap="square" rtlCol="0">
            <a:spAutoFit/>
          </a:bodyPr>
          <a:lstStyle/>
          <a:p>
            <a:r>
              <a:rPr lang="en-US" dirty="0" smtClean="0">
                <a:solidFill>
                  <a:srgbClr val="FF0000"/>
                </a:solidFill>
              </a:rPr>
              <a:t>RUN THIS SCRIPT</a:t>
            </a:r>
            <a:endParaRPr lang="en-US" dirty="0">
              <a:solidFill>
                <a:srgbClr val="FF0000"/>
              </a:solidFill>
            </a:endParaRPr>
          </a:p>
        </p:txBody>
      </p:sp>
    </p:spTree>
    <p:extLst>
      <p:ext uri="{BB962C8B-B14F-4D97-AF65-F5344CB8AC3E}">
        <p14:creationId xmlns:p14="http://schemas.microsoft.com/office/powerpoint/2010/main" val="33390060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 xmlns:a16="http://schemas.microsoft.com/office/drawing/2014/main" id="{6BCD2111-0DB6-4A2B-A89B-6AF56101E58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7" name="Rectangle 16">
            <a:extLst>
              <a:ext uri="{FF2B5EF4-FFF2-40B4-BE49-F238E27FC236}">
                <a16:creationId xmlns="" xmlns:a16="http://schemas.microsoft.com/office/drawing/2014/main" id="{01F4C2EF-C1FD-4CD7-A6F0-9B59FF4B90FD}"/>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 xmlns:a16="http://schemas.microsoft.com/office/drawing/2014/main" id="{95486FFE-1215-D54F-B045-C2307E0B05DA}"/>
              </a:ext>
            </a:extLst>
          </p:cNvPr>
          <p:cNvSpPr txBox="1"/>
          <p:nvPr/>
        </p:nvSpPr>
        <p:spPr>
          <a:xfrm>
            <a:off x="1111061" y="2089937"/>
            <a:ext cx="1971187" cy="646331"/>
          </a:xfrm>
          <a:prstGeom prst="rect">
            <a:avLst/>
          </a:prstGeom>
          <a:noFill/>
        </p:spPr>
        <p:txBody>
          <a:bodyPr wrap="square" rtlCol="0">
            <a:spAutoFit/>
          </a:bodyPr>
          <a:lstStyle/>
          <a:p>
            <a:r>
              <a:rPr lang="en-US" dirty="0">
                <a:solidFill>
                  <a:srgbClr val="FF0000"/>
                </a:solidFill>
              </a:rPr>
              <a:t>1. CLICK ON </a:t>
            </a:r>
            <a:r>
              <a:rPr lang="en-US" dirty="0" smtClean="0">
                <a:solidFill>
                  <a:srgbClr val="FF0000"/>
                </a:solidFill>
              </a:rPr>
              <a:t>EXPERIMENT</a:t>
            </a:r>
            <a:endParaRPr lang="en-US" dirty="0">
              <a:solidFill>
                <a:srgbClr val="FF0000"/>
              </a:solidFill>
            </a:endParaRPr>
          </a:p>
        </p:txBody>
      </p:sp>
      <p:sp>
        <p:nvSpPr>
          <p:cNvPr id="14" name="TextBox 13">
            <a:extLst>
              <a:ext uri="{FF2B5EF4-FFF2-40B4-BE49-F238E27FC236}">
                <a16:creationId xmlns="" xmlns:a16="http://schemas.microsoft.com/office/drawing/2014/main" id="{DB5A07BB-7F2D-9E48-850C-519046DD2FCE}"/>
              </a:ext>
            </a:extLst>
          </p:cNvPr>
          <p:cNvSpPr txBox="1"/>
          <p:nvPr/>
        </p:nvSpPr>
        <p:spPr>
          <a:xfrm>
            <a:off x="7126819" y="6375096"/>
            <a:ext cx="2561159" cy="646331"/>
          </a:xfrm>
          <a:prstGeom prst="rect">
            <a:avLst/>
          </a:prstGeom>
          <a:noFill/>
        </p:spPr>
        <p:txBody>
          <a:bodyPr wrap="square" rtlCol="0">
            <a:spAutoFit/>
          </a:bodyPr>
          <a:lstStyle>
            <a:defPPr>
              <a:defRPr lang="en-US"/>
            </a:defPPr>
            <a:lvl1pPr>
              <a:defRPr>
                <a:solidFill>
                  <a:srgbClr val="FF0000"/>
                </a:solidFill>
              </a:defRPr>
            </a:lvl1pPr>
          </a:lstStyle>
          <a:p>
            <a:r>
              <a:rPr lang="en-US" dirty="0"/>
              <a:t>2</a:t>
            </a:r>
            <a:r>
              <a:rPr lang="en-US" dirty="0" smtClean="0"/>
              <a:t>. PROVIDE </a:t>
            </a:r>
            <a:r>
              <a:rPr lang="en-US" dirty="0"/>
              <a:t>A NAME FOR THE EXPERIMENT</a:t>
            </a:r>
          </a:p>
        </p:txBody>
      </p:sp>
      <p:sp>
        <p:nvSpPr>
          <p:cNvPr id="15"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a:solidFill>
                  <a:schemeClr val="bg1"/>
                </a:solidFill>
                <a:latin typeface="Montserrat" charset="0"/>
              </a:rPr>
              <a:t>AMAZON SAGEMAKER AUTOPILOT</a:t>
            </a:r>
          </a:p>
        </p:txBody>
      </p:sp>
      <p:sp>
        <p:nvSpPr>
          <p:cNvPr id="2" name="Rectangle 1">
            <a:extLst>
              <a:ext uri="{FF2B5EF4-FFF2-40B4-BE49-F238E27FC236}">
                <a16:creationId xmlns="" xmlns:a16="http://schemas.microsoft.com/office/drawing/2014/main" id="{1441BCA6-8049-4280-9F88-605837A8347E}"/>
              </a:ext>
            </a:extLst>
          </p:cNvPr>
          <p:cNvSpPr/>
          <p:nvPr/>
        </p:nvSpPr>
        <p:spPr>
          <a:xfrm>
            <a:off x="1126585" y="1056549"/>
            <a:ext cx="6037358" cy="369332"/>
          </a:xfrm>
          <a:prstGeom prst="rect">
            <a:avLst/>
          </a:prstGeom>
        </p:spPr>
        <p:txBody>
          <a:bodyPr wrap="none">
            <a:spAutoFit/>
          </a:bodyPr>
          <a:lstStyle/>
          <a:p>
            <a:r>
              <a:rPr lang="en-US" dirty="0">
                <a:solidFill>
                  <a:schemeClr val="bg1"/>
                </a:solidFill>
              </a:rPr>
              <a:t>Check this out: https://aws.amazon.com/sagemaker/autopilot/</a:t>
            </a:r>
          </a:p>
        </p:txBody>
      </p:sp>
      <p:pic>
        <p:nvPicPr>
          <p:cNvPr id="4" name="Picture 3"/>
          <p:cNvPicPr>
            <a:picLocks noChangeAspect="1"/>
          </p:cNvPicPr>
          <p:nvPr/>
        </p:nvPicPr>
        <p:blipFill>
          <a:blip r:embed="rId4"/>
          <a:stretch>
            <a:fillRect/>
          </a:stretch>
        </p:blipFill>
        <p:spPr>
          <a:xfrm>
            <a:off x="3972974" y="1451973"/>
            <a:ext cx="6009226" cy="4891487"/>
          </a:xfrm>
          <a:prstGeom prst="rect">
            <a:avLst/>
          </a:prstGeom>
          <a:ln w="38100">
            <a:solidFill>
              <a:srgbClr val="FF0000"/>
            </a:solidFill>
          </a:ln>
        </p:spPr>
      </p:pic>
      <p:sp>
        <p:nvSpPr>
          <p:cNvPr id="9" name="Left Arrow 8">
            <a:extLst>
              <a:ext uri="{FF2B5EF4-FFF2-40B4-BE49-F238E27FC236}">
                <a16:creationId xmlns="" xmlns:a16="http://schemas.microsoft.com/office/drawing/2014/main" id="{10DA3DA5-91B9-794F-B0D3-19914C0AAFBF}"/>
              </a:ext>
            </a:extLst>
          </p:cNvPr>
          <p:cNvSpPr/>
          <p:nvPr/>
        </p:nvSpPr>
        <p:spPr>
          <a:xfrm rot="10800000">
            <a:off x="3087052" y="2095430"/>
            <a:ext cx="885275"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 xmlns:a16="http://schemas.microsoft.com/office/drawing/2014/main" id="{BD8F91FA-B7B1-694A-B203-DAC621AC0C96}"/>
              </a:ext>
            </a:extLst>
          </p:cNvPr>
          <p:cNvSpPr/>
          <p:nvPr/>
        </p:nvSpPr>
        <p:spPr>
          <a:xfrm rot="5400000">
            <a:off x="6546857" y="4103925"/>
            <a:ext cx="3721084"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8581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E760B479-A76C-4C67-B88D-D1407DD9809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24" name="Rectangle 23">
            <a:extLst>
              <a:ext uri="{FF2B5EF4-FFF2-40B4-BE49-F238E27FC236}">
                <a16:creationId xmlns="" xmlns:a16="http://schemas.microsoft.com/office/drawing/2014/main" id="{FAC8A225-09C7-4AB6-A25E-85B4CB29F981}"/>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779988"/>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a:solidFill>
                  <a:schemeClr val="bg1"/>
                </a:solidFill>
                <a:latin typeface="Montserrat" charset="0"/>
              </a:rPr>
              <a:t>AMAZON SAGEMAKER AUTOPILOT</a:t>
            </a:r>
          </a:p>
        </p:txBody>
      </p:sp>
      <p:sp>
        <p:nvSpPr>
          <p:cNvPr id="23" name="TextBox 22">
            <a:extLst>
              <a:ext uri="{FF2B5EF4-FFF2-40B4-BE49-F238E27FC236}">
                <a16:creationId xmlns="" xmlns:a16="http://schemas.microsoft.com/office/drawing/2014/main" id="{B2C8C7F8-9F70-A642-B96E-3902077E2EEE}"/>
              </a:ext>
            </a:extLst>
          </p:cNvPr>
          <p:cNvSpPr txBox="1"/>
          <p:nvPr/>
        </p:nvSpPr>
        <p:spPr>
          <a:xfrm>
            <a:off x="7088405" y="6261648"/>
            <a:ext cx="4064719" cy="369332"/>
          </a:xfrm>
          <a:prstGeom prst="rect">
            <a:avLst/>
          </a:prstGeom>
          <a:noFill/>
        </p:spPr>
        <p:txBody>
          <a:bodyPr wrap="square" rtlCol="0">
            <a:spAutoFit/>
          </a:bodyPr>
          <a:lstStyle/>
          <a:p>
            <a:r>
              <a:rPr lang="en-US" dirty="0" smtClean="0">
                <a:solidFill>
                  <a:srgbClr val="FF0000"/>
                </a:solidFill>
              </a:rPr>
              <a:t>CLICK CREATE EXPERIMENT</a:t>
            </a:r>
            <a:endParaRPr lang="en-US" dirty="0">
              <a:solidFill>
                <a:srgbClr val="FF0000"/>
              </a:solidFill>
            </a:endParaRPr>
          </a:p>
        </p:txBody>
      </p:sp>
      <p:pic>
        <p:nvPicPr>
          <p:cNvPr id="4" name="Picture 3"/>
          <p:cNvPicPr>
            <a:picLocks noChangeAspect="1"/>
          </p:cNvPicPr>
          <p:nvPr/>
        </p:nvPicPr>
        <p:blipFill>
          <a:blip r:embed="rId4"/>
          <a:stretch>
            <a:fillRect/>
          </a:stretch>
        </p:blipFill>
        <p:spPr>
          <a:xfrm>
            <a:off x="1118887" y="1157994"/>
            <a:ext cx="2461076" cy="5700006"/>
          </a:xfrm>
          <a:prstGeom prst="rect">
            <a:avLst/>
          </a:prstGeom>
          <a:ln w="38100">
            <a:solidFill>
              <a:srgbClr val="FF0000"/>
            </a:solidFill>
          </a:ln>
        </p:spPr>
      </p:pic>
      <p:sp>
        <p:nvSpPr>
          <p:cNvPr id="22" name="Left Arrow 21">
            <a:extLst>
              <a:ext uri="{FF2B5EF4-FFF2-40B4-BE49-F238E27FC236}">
                <a16:creationId xmlns="" xmlns:a16="http://schemas.microsoft.com/office/drawing/2014/main" id="{676FF50E-7E39-694E-BB1B-5C8F007DA746}"/>
              </a:ext>
            </a:extLst>
          </p:cNvPr>
          <p:cNvSpPr/>
          <p:nvPr/>
        </p:nvSpPr>
        <p:spPr>
          <a:xfrm>
            <a:off x="3431813" y="6411046"/>
            <a:ext cx="3594444"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 xmlns:a16="http://schemas.microsoft.com/office/drawing/2014/main" id="{FB97613D-FF9C-D646-8094-B857A10E00A1}"/>
              </a:ext>
            </a:extLst>
          </p:cNvPr>
          <p:cNvSpPr/>
          <p:nvPr/>
        </p:nvSpPr>
        <p:spPr>
          <a:xfrm>
            <a:off x="2895600" y="2888287"/>
            <a:ext cx="4037440"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0059386F-EC66-C747-A115-6785AE0E647C}"/>
              </a:ext>
            </a:extLst>
          </p:cNvPr>
          <p:cNvSpPr txBox="1"/>
          <p:nvPr/>
        </p:nvSpPr>
        <p:spPr>
          <a:xfrm>
            <a:off x="7026257" y="2888287"/>
            <a:ext cx="3868541" cy="369332"/>
          </a:xfrm>
          <a:prstGeom prst="rect">
            <a:avLst/>
          </a:prstGeom>
          <a:noFill/>
        </p:spPr>
        <p:txBody>
          <a:bodyPr wrap="square" rtlCol="0">
            <a:spAutoFit/>
          </a:bodyPr>
          <a:lstStyle/>
          <a:p>
            <a:r>
              <a:rPr lang="en-US" dirty="0">
                <a:solidFill>
                  <a:srgbClr val="FF0000"/>
                </a:solidFill>
              </a:rPr>
              <a:t>SELECT ”ENTER S3 BUCKET LOCATION”</a:t>
            </a:r>
          </a:p>
        </p:txBody>
      </p:sp>
      <p:sp>
        <p:nvSpPr>
          <p:cNvPr id="11" name="Left Arrow 10">
            <a:extLst>
              <a:ext uri="{FF2B5EF4-FFF2-40B4-BE49-F238E27FC236}">
                <a16:creationId xmlns="" xmlns:a16="http://schemas.microsoft.com/office/drawing/2014/main" id="{CF70CD23-3E0B-744F-BC34-2F4571192A33}"/>
              </a:ext>
            </a:extLst>
          </p:cNvPr>
          <p:cNvSpPr/>
          <p:nvPr/>
        </p:nvSpPr>
        <p:spPr>
          <a:xfrm>
            <a:off x="3534538" y="3399685"/>
            <a:ext cx="3398502"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054F1AF1-B23F-004A-987D-127954C0EC20}"/>
              </a:ext>
            </a:extLst>
          </p:cNvPr>
          <p:cNvSpPr txBox="1"/>
          <p:nvPr/>
        </p:nvSpPr>
        <p:spPr>
          <a:xfrm>
            <a:off x="6995188" y="3258586"/>
            <a:ext cx="4064719" cy="923330"/>
          </a:xfrm>
          <a:prstGeom prst="rect">
            <a:avLst/>
          </a:prstGeom>
          <a:noFill/>
        </p:spPr>
        <p:txBody>
          <a:bodyPr wrap="square" rtlCol="0">
            <a:spAutoFit/>
          </a:bodyPr>
          <a:lstStyle/>
          <a:p>
            <a:r>
              <a:rPr lang="en-US" dirty="0">
                <a:solidFill>
                  <a:srgbClr val="FF0000"/>
                </a:solidFill>
              </a:rPr>
              <a:t>PROVIDE THE LOCATION OF TRAIN DATA IN S3 (CAN BE FOUND IN .IPYNB NOTEBOOK)</a:t>
            </a:r>
          </a:p>
        </p:txBody>
      </p:sp>
      <p:sp>
        <p:nvSpPr>
          <p:cNvPr id="12" name="Left Arrow 11">
            <a:extLst>
              <a:ext uri="{FF2B5EF4-FFF2-40B4-BE49-F238E27FC236}">
                <a16:creationId xmlns="" xmlns:a16="http://schemas.microsoft.com/office/drawing/2014/main" id="{D0DACB89-87F4-B147-9E54-81ED4C5A3CB9}"/>
              </a:ext>
            </a:extLst>
          </p:cNvPr>
          <p:cNvSpPr/>
          <p:nvPr/>
        </p:nvSpPr>
        <p:spPr>
          <a:xfrm>
            <a:off x="2988818" y="4191000"/>
            <a:ext cx="3944222"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BB70743E-D64D-354C-844C-30CDE9C99BEE}"/>
              </a:ext>
            </a:extLst>
          </p:cNvPr>
          <p:cNvSpPr txBox="1"/>
          <p:nvPr/>
        </p:nvSpPr>
        <p:spPr>
          <a:xfrm>
            <a:off x="7026257" y="4174488"/>
            <a:ext cx="5196813" cy="369332"/>
          </a:xfrm>
          <a:prstGeom prst="rect">
            <a:avLst/>
          </a:prstGeom>
          <a:noFill/>
        </p:spPr>
        <p:txBody>
          <a:bodyPr wrap="square" rtlCol="0">
            <a:spAutoFit/>
          </a:bodyPr>
          <a:lstStyle/>
          <a:p>
            <a:r>
              <a:rPr lang="en-US" dirty="0">
                <a:solidFill>
                  <a:srgbClr val="FF0000"/>
                </a:solidFill>
              </a:rPr>
              <a:t>PROVIDE THE COLUMN NAME OF TARGET VARIABLE</a:t>
            </a:r>
          </a:p>
        </p:txBody>
      </p:sp>
      <p:sp>
        <p:nvSpPr>
          <p:cNvPr id="15" name="TextBox 14">
            <a:extLst>
              <a:ext uri="{FF2B5EF4-FFF2-40B4-BE49-F238E27FC236}">
                <a16:creationId xmlns="" xmlns:a16="http://schemas.microsoft.com/office/drawing/2014/main" id="{584A669E-CDDE-C24E-A105-9DE444AB259F}"/>
              </a:ext>
            </a:extLst>
          </p:cNvPr>
          <p:cNvSpPr txBox="1"/>
          <p:nvPr/>
        </p:nvSpPr>
        <p:spPr>
          <a:xfrm>
            <a:off x="6964120" y="4605163"/>
            <a:ext cx="3868543" cy="369332"/>
          </a:xfrm>
          <a:prstGeom prst="rect">
            <a:avLst/>
          </a:prstGeom>
          <a:noFill/>
        </p:spPr>
        <p:txBody>
          <a:bodyPr wrap="square" rtlCol="0">
            <a:spAutoFit/>
          </a:bodyPr>
          <a:lstStyle/>
          <a:p>
            <a:r>
              <a:rPr lang="en-US" dirty="0">
                <a:solidFill>
                  <a:srgbClr val="FF0000"/>
                </a:solidFill>
              </a:rPr>
              <a:t>SELECT “ENTER S3 BUCKET LOCATION”</a:t>
            </a:r>
          </a:p>
        </p:txBody>
      </p:sp>
      <p:sp>
        <p:nvSpPr>
          <p:cNvPr id="18" name="Left Arrow 17">
            <a:extLst>
              <a:ext uri="{FF2B5EF4-FFF2-40B4-BE49-F238E27FC236}">
                <a16:creationId xmlns="" xmlns:a16="http://schemas.microsoft.com/office/drawing/2014/main" id="{3BBA7A4C-18F3-FC47-B187-8389ABADB70D}"/>
              </a:ext>
            </a:extLst>
          </p:cNvPr>
          <p:cNvSpPr/>
          <p:nvPr/>
        </p:nvSpPr>
        <p:spPr>
          <a:xfrm>
            <a:off x="2904483" y="4618951"/>
            <a:ext cx="4028557"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 xmlns:a16="http://schemas.microsoft.com/office/drawing/2014/main" id="{676FF50E-7E39-694E-BB1B-5C8F007DA746}"/>
              </a:ext>
            </a:extLst>
          </p:cNvPr>
          <p:cNvSpPr/>
          <p:nvPr/>
        </p:nvSpPr>
        <p:spPr>
          <a:xfrm>
            <a:off x="3338596" y="5088823"/>
            <a:ext cx="3594444"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B2C8C7F8-9F70-A642-B96E-3902077E2EEE}"/>
              </a:ext>
            </a:extLst>
          </p:cNvPr>
          <p:cNvSpPr txBox="1"/>
          <p:nvPr/>
        </p:nvSpPr>
        <p:spPr>
          <a:xfrm>
            <a:off x="6995188" y="4936077"/>
            <a:ext cx="4064719" cy="923330"/>
          </a:xfrm>
          <a:prstGeom prst="rect">
            <a:avLst/>
          </a:prstGeom>
          <a:noFill/>
        </p:spPr>
        <p:txBody>
          <a:bodyPr wrap="square" rtlCol="0">
            <a:spAutoFit/>
          </a:bodyPr>
          <a:lstStyle/>
          <a:p>
            <a:r>
              <a:rPr lang="en-US" dirty="0">
                <a:solidFill>
                  <a:srgbClr val="FF0000"/>
                </a:solidFill>
              </a:rPr>
              <a:t>PROVIDE THE PATH TO STORE THE OUTPUT IN S3 (CAN BE FOUND IN .IPYNB NOTEBOOK)</a:t>
            </a:r>
          </a:p>
        </p:txBody>
      </p:sp>
    </p:spTree>
    <p:extLst>
      <p:ext uri="{BB962C8B-B14F-4D97-AF65-F5344CB8AC3E}">
        <p14:creationId xmlns:p14="http://schemas.microsoft.com/office/powerpoint/2010/main" val="2034920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t/>
            </a: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 xmlns:a16="http://schemas.microsoft.com/office/drawing/2014/main" id="{0041A389-5846-4DA9-AD15-B3B7581E108B}"/>
              </a:ext>
            </a:extLst>
          </p:cNvPr>
          <p:cNvSpPr txBox="1">
            <a:spLocks/>
          </p:cNvSpPr>
          <p:nvPr/>
        </p:nvSpPr>
        <p:spPr>
          <a:xfrm>
            <a:off x="152400" y="108031"/>
            <a:ext cx="6096000"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READING TIME &amp; QUIZ: </a:t>
            </a:r>
            <a:r>
              <a:rPr lang="en-CA" dirty="0" smtClean="0">
                <a:solidFill>
                  <a:schemeClr val="bg1"/>
                </a:solidFill>
              </a:rPr>
              <a:t>AI APPLICATIONS IN BUSINESS</a:t>
            </a:r>
            <a:endParaRPr lang="en-CA" dirty="0">
              <a:solidFill>
                <a:schemeClr val="bg1"/>
              </a:solidFill>
            </a:endParaRPr>
          </a:p>
        </p:txBody>
      </p:sp>
      <p:sp>
        <p:nvSpPr>
          <p:cNvPr id="3" name="Rectangle 2">
            <a:extLst>
              <a:ext uri="{FF2B5EF4-FFF2-40B4-BE49-F238E27FC236}">
                <a16:creationId xmlns="" xmlns:a16="http://schemas.microsoft.com/office/drawing/2014/main"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2398613C-30C6-48E1-8382-149F60856DA2}"/>
              </a:ext>
            </a:extLst>
          </p:cNvPr>
          <p:cNvSpPr/>
          <p:nvPr/>
        </p:nvSpPr>
        <p:spPr>
          <a:xfrm>
            <a:off x="232785" y="1242300"/>
            <a:ext cx="9282520" cy="1477328"/>
          </a:xfrm>
          <a:prstGeom prst="rect">
            <a:avLst/>
          </a:prstGeom>
        </p:spPr>
        <p:txBody>
          <a:bodyPr wrap="square">
            <a:spAutoFit/>
          </a:bodyPr>
          <a:lstStyle/>
          <a:p>
            <a:pPr marL="285750" indent="-285750">
              <a:buFont typeface="Arial" panose="020B0604020202020204" pitchFamily="34" charset="0"/>
              <a:buChar char="•"/>
            </a:pPr>
            <a:r>
              <a:rPr lang="en-CA" dirty="0" smtClean="0">
                <a:solidFill>
                  <a:schemeClr val="bg1"/>
                </a:solidFill>
                <a:latin typeface="Montserrat" charset="0"/>
              </a:rPr>
              <a:t>Please read the article below and answer the following quiz.  </a:t>
            </a:r>
          </a:p>
          <a:p>
            <a:pPr marL="742950" lvl="1" indent="-285750">
              <a:buFont typeface="Courier New" panose="02070309020205020404" pitchFamily="49" charset="0"/>
              <a:buChar char="o"/>
            </a:pPr>
            <a:r>
              <a:rPr lang="en-CA" dirty="0" smtClean="0">
                <a:solidFill>
                  <a:schemeClr val="bg1"/>
                </a:solidFill>
              </a:rPr>
              <a:t>Link </a:t>
            </a:r>
            <a:r>
              <a:rPr lang="en-CA" dirty="0">
                <a:solidFill>
                  <a:schemeClr val="bg1"/>
                </a:solidFill>
              </a:rPr>
              <a:t>to Article: </a:t>
            </a:r>
            <a:r>
              <a:rPr lang="en-CA" dirty="0">
                <a:solidFill>
                  <a:schemeClr val="bg1"/>
                </a:solidFill>
                <a:hlinkClick r:id="rId4"/>
              </a:rPr>
              <a:t>https://www.forbes.com/sites/forbestechcouncil/2018/09/27/15-business-applications-for-artificial-intelligence-and-machine-learning/?</a:t>
            </a:r>
            <a:r>
              <a:rPr lang="en-CA" dirty="0" smtClean="0">
                <a:solidFill>
                  <a:schemeClr val="bg1"/>
                </a:solidFill>
                <a:hlinkClick r:id="rId4"/>
              </a:rPr>
              <a:t>sh=46e73b43579f</a:t>
            </a:r>
            <a:endParaRPr lang="en-CA" dirty="0" smtClean="0">
              <a:solidFill>
                <a:schemeClr val="bg1"/>
              </a:solidFill>
            </a:endParaRPr>
          </a:p>
          <a:p>
            <a:pPr marL="742950" lvl="1" indent="-285750">
              <a:buFont typeface="Courier New" panose="02070309020205020404" pitchFamily="49" charset="0"/>
              <a:buChar char="o"/>
            </a:pPr>
            <a:endParaRPr lang="en-US" dirty="0">
              <a:solidFill>
                <a:schemeClr val="bg1"/>
              </a:solidFill>
              <a:latin typeface="Montserrat" charset="0"/>
            </a:endParaRPr>
          </a:p>
          <a:p>
            <a:pPr marL="285750" indent="-285750">
              <a:buFont typeface="Arial" panose="020B0604020202020204" pitchFamily="34" charset="0"/>
              <a:buChar char="•"/>
            </a:pPr>
            <a:endParaRPr lang="en-US" dirty="0">
              <a:solidFill>
                <a:schemeClr val="bg1"/>
              </a:solidFill>
              <a:latin typeface="Montserrat" charset="0"/>
            </a:endParaRPr>
          </a:p>
        </p:txBody>
      </p:sp>
      <p:pic>
        <p:nvPicPr>
          <p:cNvPr id="2050" name="Picture 2">
            <a:extLst>
              <a:ext uri="{FF2B5EF4-FFF2-40B4-BE49-F238E27FC236}">
                <a16:creationId xmlns="" xmlns:a16="http://schemas.microsoft.com/office/drawing/2014/main" id="{4561D459-735A-435C-94EC-DAEA9740AB0E}"/>
              </a:ext>
            </a:extLst>
          </p:cNvPr>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729686" y="1147727"/>
            <a:ext cx="1439234" cy="143923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 xmlns:a16="http://schemas.microsoft.com/office/drawing/2014/main" id="{4F36ED07-2018-4543-A333-D8799FF95B30}"/>
              </a:ext>
            </a:extLst>
          </p:cNvPr>
          <p:cNvSpPr/>
          <p:nvPr/>
        </p:nvSpPr>
        <p:spPr>
          <a:xfrm>
            <a:off x="9795338" y="1215563"/>
            <a:ext cx="1295400" cy="12953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8" name="TextBox 7">
            <a:extLst>
              <a:ext uri="{FF2B5EF4-FFF2-40B4-BE49-F238E27FC236}">
                <a16:creationId xmlns="" xmlns:a16="http://schemas.microsoft.com/office/drawing/2014/main" id="{66861BC7-C9F5-431B-8414-D092BCB610EB}"/>
              </a:ext>
            </a:extLst>
          </p:cNvPr>
          <p:cNvSpPr txBox="1"/>
          <p:nvPr/>
        </p:nvSpPr>
        <p:spPr>
          <a:xfrm>
            <a:off x="11148590" y="1627870"/>
            <a:ext cx="995785" cy="369332"/>
          </a:xfrm>
          <a:prstGeom prst="rect">
            <a:avLst/>
          </a:prstGeom>
          <a:noFill/>
        </p:spPr>
        <p:txBody>
          <a:bodyPr wrap="none" rtlCol="0">
            <a:spAutoFit/>
          </a:bodyPr>
          <a:lstStyle/>
          <a:p>
            <a:r>
              <a:rPr lang="en-CA" b="1" dirty="0">
                <a:solidFill>
                  <a:schemeClr val="bg1"/>
                </a:solidFill>
              </a:rPr>
              <a:t>15 MINS</a:t>
            </a:r>
            <a:endParaRPr lang="en-US" b="1" dirty="0">
              <a:solidFill>
                <a:schemeClr val="bg1"/>
              </a:solidFill>
            </a:endParaRPr>
          </a:p>
        </p:txBody>
      </p:sp>
      <p:sp>
        <p:nvSpPr>
          <p:cNvPr id="15" name="Oval 14">
            <a:extLst>
              <a:ext uri="{FF2B5EF4-FFF2-40B4-BE49-F238E27FC236}">
                <a16:creationId xmlns="" xmlns:a16="http://schemas.microsoft.com/office/drawing/2014/main" id="{296F9B17-217E-49E0-897F-8150C9C4B897}"/>
              </a:ext>
            </a:extLst>
          </p:cNvPr>
          <p:cNvSpPr/>
          <p:nvPr/>
        </p:nvSpPr>
        <p:spPr>
          <a:xfrm>
            <a:off x="9818640" y="2666798"/>
            <a:ext cx="1295400" cy="1295399"/>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12" name="Picture 11" descr="Logo&#10;&#10;Description automatically generated">
            <a:extLst>
              <a:ext uri="{FF2B5EF4-FFF2-40B4-BE49-F238E27FC236}">
                <a16:creationId xmlns="" xmlns:a16="http://schemas.microsoft.com/office/drawing/2014/main" id="{F58519E3-9365-4066-A63D-5458E51B7A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8186" y="2781098"/>
            <a:ext cx="1242552" cy="878200"/>
          </a:xfrm>
          <a:prstGeom prst="rect">
            <a:avLst/>
          </a:prstGeom>
        </p:spPr>
      </p:pic>
      <p:sp>
        <p:nvSpPr>
          <p:cNvPr id="18" name="TextBox 17">
            <a:extLst>
              <a:ext uri="{FF2B5EF4-FFF2-40B4-BE49-F238E27FC236}">
                <a16:creationId xmlns="" xmlns:a16="http://schemas.microsoft.com/office/drawing/2014/main" id="{D37C60F6-3A89-4424-BAB2-8F7D8D9C7C5F}"/>
              </a:ext>
            </a:extLst>
          </p:cNvPr>
          <p:cNvSpPr txBox="1"/>
          <p:nvPr/>
        </p:nvSpPr>
        <p:spPr>
          <a:xfrm>
            <a:off x="11155127" y="3035532"/>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pic>
        <p:nvPicPr>
          <p:cNvPr id="13" name="Picture 12"/>
          <p:cNvPicPr>
            <a:picLocks noChangeAspect="1"/>
          </p:cNvPicPr>
          <p:nvPr/>
        </p:nvPicPr>
        <p:blipFill>
          <a:blip r:embed="rId7"/>
          <a:stretch>
            <a:fillRect/>
          </a:stretch>
        </p:blipFill>
        <p:spPr>
          <a:xfrm>
            <a:off x="2625060" y="2309523"/>
            <a:ext cx="6209615" cy="4375613"/>
          </a:xfrm>
          <a:prstGeom prst="rect">
            <a:avLst/>
          </a:prstGeom>
          <a:noFill/>
          <a:ln w="57150">
            <a:solidFill>
              <a:srgbClr val="FF0000"/>
            </a:solidFill>
          </a:ln>
        </p:spPr>
      </p:pic>
    </p:spTree>
    <p:extLst>
      <p:ext uri="{BB962C8B-B14F-4D97-AF65-F5344CB8AC3E}">
        <p14:creationId xmlns:p14="http://schemas.microsoft.com/office/powerpoint/2010/main" val="25577642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7F3EEB1F-91C1-44B6-B01C-D4E2B2A2E8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1" name="Rectangle 10">
            <a:extLst>
              <a:ext uri="{FF2B5EF4-FFF2-40B4-BE49-F238E27FC236}">
                <a16:creationId xmlns="" xmlns:a16="http://schemas.microsoft.com/office/drawing/2014/main" id="{950ECBEB-4BE8-4BE6-BEA7-EC549FA2C6F1}"/>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 xmlns:a16="http://schemas.microsoft.com/office/drawing/2014/main" id="{E5778672-7E3B-544F-9E48-06CFE3E7A67A}"/>
              </a:ext>
            </a:extLst>
          </p:cNvPr>
          <p:cNvSpPr txBox="1"/>
          <p:nvPr/>
        </p:nvSpPr>
        <p:spPr>
          <a:xfrm>
            <a:off x="8369620" y="1989429"/>
            <a:ext cx="3162474" cy="2862322"/>
          </a:xfrm>
          <a:prstGeom prst="rect">
            <a:avLst/>
          </a:prstGeom>
          <a:noFill/>
        </p:spPr>
        <p:txBody>
          <a:bodyPr wrap="square" rtlCol="0">
            <a:spAutoFit/>
          </a:bodyPr>
          <a:lstStyle/>
          <a:p>
            <a:r>
              <a:rPr lang="en-US" dirty="0">
                <a:solidFill>
                  <a:srgbClr val="FF0000"/>
                </a:solidFill>
              </a:rPr>
              <a:t>AFTER CREATING EXPERIMENT, YOU SHOULD SEE SOMETHING LIKE THIS. </a:t>
            </a:r>
          </a:p>
          <a:p>
            <a:endParaRPr lang="en-US" dirty="0">
              <a:solidFill>
                <a:srgbClr val="FF0000"/>
              </a:solidFill>
            </a:endParaRPr>
          </a:p>
          <a:p>
            <a:r>
              <a:rPr lang="en-US" dirty="0">
                <a:solidFill>
                  <a:srgbClr val="FF0000"/>
                </a:solidFill>
              </a:rPr>
              <a:t>IT WOULD TAKE AROUND 2 HOURS TO COMPLETE. THIS IS BECAUSE BY-DEFAULT IT WOULD RUN 250 TUNING JOBS TO FIGURE-OUT THE BEST HYPER-PARAMETER</a:t>
            </a:r>
          </a:p>
        </p:txBody>
      </p:sp>
      <p:sp>
        <p:nvSpPr>
          <p:cNvPr id="10"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a:solidFill>
                  <a:schemeClr val="bg1"/>
                </a:solidFill>
                <a:latin typeface="Montserrat" charset="0"/>
              </a:rPr>
              <a:t>AMAZON SAGEMAKER AUTOPILOT</a:t>
            </a:r>
          </a:p>
        </p:txBody>
      </p:sp>
      <p:pic>
        <p:nvPicPr>
          <p:cNvPr id="2" name="Picture 1"/>
          <p:cNvPicPr>
            <a:picLocks noChangeAspect="1"/>
          </p:cNvPicPr>
          <p:nvPr/>
        </p:nvPicPr>
        <p:blipFill>
          <a:blip r:embed="rId4"/>
          <a:stretch>
            <a:fillRect/>
          </a:stretch>
        </p:blipFill>
        <p:spPr>
          <a:xfrm>
            <a:off x="286258" y="1866065"/>
            <a:ext cx="8013062" cy="3604084"/>
          </a:xfrm>
          <a:prstGeom prst="rect">
            <a:avLst/>
          </a:prstGeom>
          <a:ln w="38100">
            <a:solidFill>
              <a:srgbClr val="FF0000"/>
            </a:solidFill>
          </a:ln>
        </p:spPr>
      </p:pic>
    </p:spTree>
    <p:extLst>
      <p:ext uri="{BB962C8B-B14F-4D97-AF65-F5344CB8AC3E}">
        <p14:creationId xmlns:p14="http://schemas.microsoft.com/office/powerpoint/2010/main" val="28174861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C8AEC39B-9D37-4EE5-8AA8-2DFDE876E66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5" name="Rectangle 14">
            <a:extLst>
              <a:ext uri="{FF2B5EF4-FFF2-40B4-BE49-F238E27FC236}">
                <a16:creationId xmlns="" xmlns:a16="http://schemas.microsoft.com/office/drawing/2014/main" id="{AE2FD3A1-5D4E-4F04-BF02-7522E9DBE240}"/>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 xmlns:a16="http://schemas.microsoft.com/office/drawing/2014/main" id="{260FA639-C49A-1F40-BB60-063D2CB5E189}"/>
              </a:ext>
            </a:extLst>
          </p:cNvPr>
          <p:cNvSpPr txBox="1"/>
          <p:nvPr/>
        </p:nvSpPr>
        <p:spPr>
          <a:xfrm>
            <a:off x="713498" y="1178691"/>
            <a:ext cx="11122488" cy="369332"/>
          </a:xfrm>
          <a:prstGeom prst="rect">
            <a:avLst/>
          </a:prstGeom>
          <a:noFill/>
        </p:spPr>
        <p:txBody>
          <a:bodyPr wrap="square" rtlCol="0">
            <a:spAutoFit/>
          </a:bodyPr>
          <a:lstStyle/>
          <a:p>
            <a:r>
              <a:rPr lang="en-US" b="1" dirty="0">
                <a:solidFill>
                  <a:schemeClr val="bg1"/>
                </a:solidFill>
              </a:rPr>
              <a:t>Once first 2 steps are completed, you can view candidate generation notebook and data exploration notebook.</a:t>
            </a:r>
          </a:p>
        </p:txBody>
      </p:sp>
      <p:sp>
        <p:nvSpPr>
          <p:cNvPr id="14"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a:solidFill>
                  <a:schemeClr val="bg1"/>
                </a:solidFill>
                <a:latin typeface="Montserrat" charset="0"/>
              </a:rPr>
              <a:t>AMAZON SAGEMAKER AUTOPILOT</a:t>
            </a:r>
          </a:p>
        </p:txBody>
      </p:sp>
      <p:pic>
        <p:nvPicPr>
          <p:cNvPr id="2" name="Picture 1"/>
          <p:cNvPicPr>
            <a:picLocks noChangeAspect="1"/>
          </p:cNvPicPr>
          <p:nvPr/>
        </p:nvPicPr>
        <p:blipFill rotWithShape="1">
          <a:blip r:embed="rId4"/>
          <a:srcRect b="41842"/>
          <a:stretch/>
        </p:blipFill>
        <p:spPr>
          <a:xfrm>
            <a:off x="178177" y="1979712"/>
            <a:ext cx="11657809" cy="3049488"/>
          </a:xfrm>
          <a:prstGeom prst="rect">
            <a:avLst/>
          </a:prstGeom>
          <a:ln w="38100">
            <a:solidFill>
              <a:srgbClr val="FF0000"/>
            </a:solidFill>
          </a:ln>
        </p:spPr>
      </p:pic>
      <p:sp>
        <p:nvSpPr>
          <p:cNvPr id="11" name="Left Arrow 10">
            <a:extLst>
              <a:ext uri="{FF2B5EF4-FFF2-40B4-BE49-F238E27FC236}">
                <a16:creationId xmlns="" xmlns:a16="http://schemas.microsoft.com/office/drawing/2014/main" id="{58ADA92E-4173-4B4A-9DAA-5433358DDE88}"/>
              </a:ext>
            </a:extLst>
          </p:cNvPr>
          <p:cNvSpPr/>
          <p:nvPr/>
        </p:nvSpPr>
        <p:spPr>
          <a:xfrm rot="5400000">
            <a:off x="8245558" y="3461702"/>
            <a:ext cx="2424309"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a:extLst>
              <a:ext uri="{FF2B5EF4-FFF2-40B4-BE49-F238E27FC236}">
                <a16:creationId xmlns="" xmlns:a16="http://schemas.microsoft.com/office/drawing/2014/main" id="{0DE12D8B-0358-FF48-B547-3C41D1DB6318}"/>
              </a:ext>
            </a:extLst>
          </p:cNvPr>
          <p:cNvSpPr/>
          <p:nvPr/>
        </p:nvSpPr>
        <p:spPr>
          <a:xfrm rot="5400000">
            <a:off x="9934660" y="3471227"/>
            <a:ext cx="2424309"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53E8EB9A-9F9E-DE49-AB05-82BB60057E80}"/>
              </a:ext>
            </a:extLst>
          </p:cNvPr>
          <p:cNvSpPr txBox="1"/>
          <p:nvPr/>
        </p:nvSpPr>
        <p:spPr>
          <a:xfrm>
            <a:off x="7275991" y="5224895"/>
            <a:ext cx="4672361" cy="1477328"/>
          </a:xfrm>
          <a:prstGeom prst="rect">
            <a:avLst/>
          </a:prstGeom>
          <a:noFill/>
        </p:spPr>
        <p:txBody>
          <a:bodyPr wrap="square" rtlCol="0">
            <a:spAutoFit/>
          </a:bodyPr>
          <a:lstStyle/>
          <a:p>
            <a:r>
              <a:rPr lang="en-US" dirty="0">
                <a:solidFill>
                  <a:srgbClr val="FF0000"/>
                </a:solidFill>
              </a:rPr>
              <a:t>CLICK ON THESE TO OPEN RESPECTIVE NOTEBOOKS. </a:t>
            </a:r>
          </a:p>
          <a:p>
            <a:endParaRPr lang="en-US" dirty="0">
              <a:solidFill>
                <a:srgbClr val="FF0000"/>
              </a:solidFill>
            </a:endParaRPr>
          </a:p>
          <a:p>
            <a:r>
              <a:rPr lang="en-US" dirty="0">
                <a:solidFill>
                  <a:srgbClr val="FF0000"/>
                </a:solidFill>
              </a:rPr>
              <a:t>NOTE: GENERATED NOTEBOOKS FROM OUR EXPERIMENT ARE PROVIDED FOR REFERENCE.</a:t>
            </a:r>
          </a:p>
        </p:txBody>
      </p:sp>
    </p:spTree>
    <p:extLst>
      <p:ext uri="{BB962C8B-B14F-4D97-AF65-F5344CB8AC3E}">
        <p14:creationId xmlns:p14="http://schemas.microsoft.com/office/powerpoint/2010/main" val="2367938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AB78243E-F844-4060-ABAC-9C99C9A6348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8" name="Rectangle 7">
            <a:extLst>
              <a:ext uri="{FF2B5EF4-FFF2-40B4-BE49-F238E27FC236}">
                <a16:creationId xmlns="" xmlns:a16="http://schemas.microsoft.com/office/drawing/2014/main" id="{93C9FAD3-BC13-4191-9F27-B02B4FEF0338}"/>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a:stretch>
            <a:fillRect/>
          </a:stretch>
        </p:blipFill>
        <p:spPr>
          <a:xfrm>
            <a:off x="235528" y="1524053"/>
            <a:ext cx="8114522" cy="4336646"/>
          </a:xfrm>
          <a:prstGeom prst="rect">
            <a:avLst/>
          </a:prstGeom>
          <a:ln w="38100">
            <a:solidFill>
              <a:srgbClr val="FF0000"/>
            </a:solidFill>
          </a:ln>
        </p:spPr>
      </p:pic>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Arrow 8">
            <a:extLst>
              <a:ext uri="{FF2B5EF4-FFF2-40B4-BE49-F238E27FC236}">
                <a16:creationId xmlns="" xmlns:a16="http://schemas.microsoft.com/office/drawing/2014/main" id="{2F06B12F-84F5-1947-A9D9-61F04811EC8F}"/>
              </a:ext>
            </a:extLst>
          </p:cNvPr>
          <p:cNvSpPr/>
          <p:nvPr/>
        </p:nvSpPr>
        <p:spPr>
          <a:xfrm>
            <a:off x="7443458" y="2748516"/>
            <a:ext cx="1026171" cy="30892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F081C33F-6BBE-3B46-A8FC-2CF5F0FCD89D}"/>
              </a:ext>
            </a:extLst>
          </p:cNvPr>
          <p:cNvSpPr txBox="1"/>
          <p:nvPr/>
        </p:nvSpPr>
        <p:spPr>
          <a:xfrm>
            <a:off x="8618920" y="2457271"/>
            <a:ext cx="3184306" cy="1200329"/>
          </a:xfrm>
          <a:prstGeom prst="rect">
            <a:avLst/>
          </a:prstGeom>
          <a:noFill/>
        </p:spPr>
        <p:txBody>
          <a:bodyPr wrap="square" rtlCol="0">
            <a:spAutoFit/>
          </a:bodyPr>
          <a:lstStyle>
            <a:defPPr>
              <a:defRPr lang="en-US"/>
            </a:defPPr>
            <a:lvl1pPr>
              <a:defRPr>
                <a:solidFill>
                  <a:srgbClr val="FF0000"/>
                </a:solidFill>
              </a:defRPr>
            </a:lvl1pPr>
          </a:lstStyle>
          <a:p>
            <a:r>
              <a:rPr lang="en-US" dirty="0"/>
              <a:t>ONCE THE JOB IS COMPLETED, YOU CAN SELECT THE BEST MODEL AND THEN CLICK ON DEPLOY MODEL TO DEPLOY.</a:t>
            </a:r>
          </a:p>
        </p:txBody>
      </p:sp>
      <p:sp>
        <p:nvSpPr>
          <p:cNvPr id="11"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a:solidFill>
                  <a:schemeClr val="bg1"/>
                </a:solidFill>
                <a:latin typeface="Montserrat" charset="0"/>
              </a:rPr>
              <a:t>AMAZON SAGEMAKER AUTOPILOT</a:t>
            </a:r>
          </a:p>
        </p:txBody>
      </p:sp>
    </p:spTree>
    <p:extLst>
      <p:ext uri="{BB962C8B-B14F-4D97-AF65-F5344CB8AC3E}">
        <p14:creationId xmlns:p14="http://schemas.microsoft.com/office/powerpoint/2010/main" val="23340567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BEC4D805-CB3E-4BA6-A6E6-4D7FAF39155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7" name="Rectangle 16">
            <a:extLst>
              <a:ext uri="{FF2B5EF4-FFF2-40B4-BE49-F238E27FC236}">
                <a16:creationId xmlns="" xmlns:a16="http://schemas.microsoft.com/office/drawing/2014/main" id="{2E352151-D9D6-4460-93AE-EB50E1F70010}"/>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 xmlns:a16="http://schemas.microsoft.com/office/drawing/2014/main" id="{39754846-240D-6F4D-9498-F766D0B1D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9" y="1535837"/>
            <a:ext cx="5168261" cy="5054600"/>
          </a:xfrm>
          <a:prstGeom prst="rect">
            <a:avLst/>
          </a:prstGeom>
          <a:ln w="38100">
            <a:solidFill>
              <a:srgbClr val="FF0000"/>
            </a:solidFill>
          </a:ln>
        </p:spPr>
      </p:pic>
      <p:sp>
        <p:nvSpPr>
          <p:cNvPr id="9" name="Left Arrow 8">
            <a:extLst>
              <a:ext uri="{FF2B5EF4-FFF2-40B4-BE49-F238E27FC236}">
                <a16:creationId xmlns="" xmlns:a16="http://schemas.microsoft.com/office/drawing/2014/main" id="{FC8237F0-2B31-1347-B840-E040810F1B8A}"/>
              </a:ext>
            </a:extLst>
          </p:cNvPr>
          <p:cNvSpPr/>
          <p:nvPr/>
        </p:nvSpPr>
        <p:spPr>
          <a:xfrm>
            <a:off x="3098229" y="2286899"/>
            <a:ext cx="4016249"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 xmlns:a16="http://schemas.microsoft.com/office/drawing/2014/main" id="{65372119-B450-4F45-BC32-79CB7DBCF774}"/>
              </a:ext>
            </a:extLst>
          </p:cNvPr>
          <p:cNvSpPr/>
          <p:nvPr/>
        </p:nvSpPr>
        <p:spPr>
          <a:xfrm>
            <a:off x="3295917" y="2866553"/>
            <a:ext cx="3818561"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 xmlns:a16="http://schemas.microsoft.com/office/drawing/2014/main" id="{5DF980AE-4944-B046-A964-ACEA6EF6D05D}"/>
              </a:ext>
            </a:extLst>
          </p:cNvPr>
          <p:cNvSpPr/>
          <p:nvPr/>
        </p:nvSpPr>
        <p:spPr>
          <a:xfrm>
            <a:off x="5633273" y="6107916"/>
            <a:ext cx="1481206"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F08BA885-04B4-A14D-AFBA-51EB6EAF4AB5}"/>
              </a:ext>
            </a:extLst>
          </p:cNvPr>
          <p:cNvSpPr txBox="1"/>
          <p:nvPr/>
        </p:nvSpPr>
        <p:spPr>
          <a:xfrm>
            <a:off x="7163643" y="2226486"/>
            <a:ext cx="3858322" cy="369332"/>
          </a:xfrm>
          <a:prstGeom prst="rect">
            <a:avLst/>
          </a:prstGeom>
          <a:noFill/>
        </p:spPr>
        <p:txBody>
          <a:bodyPr wrap="square" rtlCol="0">
            <a:spAutoFit/>
          </a:bodyPr>
          <a:lstStyle/>
          <a:p>
            <a:r>
              <a:rPr lang="en-US" dirty="0">
                <a:solidFill>
                  <a:srgbClr val="FF0000"/>
                </a:solidFill>
              </a:rPr>
              <a:t>PROVIDE THE NAME FOR END-POINT</a:t>
            </a:r>
          </a:p>
        </p:txBody>
      </p:sp>
      <p:sp>
        <p:nvSpPr>
          <p:cNvPr id="14" name="TextBox 13">
            <a:extLst>
              <a:ext uri="{FF2B5EF4-FFF2-40B4-BE49-F238E27FC236}">
                <a16:creationId xmlns="" xmlns:a16="http://schemas.microsoft.com/office/drawing/2014/main" id="{668B2D81-E75C-8243-894A-808FE5EC0130}"/>
              </a:ext>
            </a:extLst>
          </p:cNvPr>
          <p:cNvSpPr txBox="1"/>
          <p:nvPr/>
        </p:nvSpPr>
        <p:spPr>
          <a:xfrm>
            <a:off x="7163643" y="2765851"/>
            <a:ext cx="4368450" cy="646331"/>
          </a:xfrm>
          <a:prstGeom prst="rect">
            <a:avLst/>
          </a:prstGeom>
          <a:noFill/>
        </p:spPr>
        <p:txBody>
          <a:bodyPr wrap="square" rtlCol="0">
            <a:spAutoFit/>
          </a:bodyPr>
          <a:lstStyle/>
          <a:p>
            <a:r>
              <a:rPr lang="en-US" dirty="0">
                <a:solidFill>
                  <a:srgbClr val="FF0000"/>
                </a:solidFill>
              </a:rPr>
              <a:t>SELECT THE INSTANCE TYPE AND THE NUMBER OF INSTANCE</a:t>
            </a:r>
          </a:p>
        </p:txBody>
      </p:sp>
      <p:sp>
        <p:nvSpPr>
          <p:cNvPr id="15" name="TextBox 14">
            <a:extLst>
              <a:ext uri="{FF2B5EF4-FFF2-40B4-BE49-F238E27FC236}">
                <a16:creationId xmlns="" xmlns:a16="http://schemas.microsoft.com/office/drawing/2014/main" id="{27DB70EB-AD7D-9A4A-A666-B36AE69C6D9F}"/>
              </a:ext>
            </a:extLst>
          </p:cNvPr>
          <p:cNvSpPr txBox="1"/>
          <p:nvPr/>
        </p:nvSpPr>
        <p:spPr>
          <a:xfrm>
            <a:off x="7248293" y="6077709"/>
            <a:ext cx="3200400" cy="369332"/>
          </a:xfrm>
          <a:prstGeom prst="rect">
            <a:avLst/>
          </a:prstGeom>
          <a:noFill/>
        </p:spPr>
        <p:txBody>
          <a:bodyPr wrap="square" rtlCol="0">
            <a:spAutoFit/>
          </a:bodyPr>
          <a:lstStyle/>
          <a:p>
            <a:r>
              <a:rPr lang="en-US" dirty="0">
                <a:solidFill>
                  <a:srgbClr val="FF0000"/>
                </a:solidFill>
              </a:rPr>
              <a:t>CLICK TO DEPLOY THE MODEL</a:t>
            </a:r>
          </a:p>
        </p:txBody>
      </p:sp>
      <p:sp>
        <p:nvSpPr>
          <p:cNvPr id="16"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a:solidFill>
                  <a:schemeClr val="bg1"/>
                </a:solidFill>
                <a:latin typeface="Montserrat" charset="0"/>
              </a:rPr>
              <a:t>AMAZON SAGEMAKER AUTOPILOT</a:t>
            </a:r>
          </a:p>
        </p:txBody>
      </p:sp>
    </p:spTree>
    <p:extLst>
      <p:ext uri="{BB962C8B-B14F-4D97-AF65-F5344CB8AC3E}">
        <p14:creationId xmlns:p14="http://schemas.microsoft.com/office/powerpoint/2010/main" val="17712713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47700" y="2148780"/>
            <a:ext cx="50292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smtClean="0"/>
              <a:t>DELETE ENDPOINT </a:t>
            </a:r>
            <a:r>
              <a:rPr lang="en-CA" sz="3600" b="0" dirty="0" smtClean="0">
                <a:solidFill>
                  <a:srgbClr val="FF0000"/>
                </a:solidFill>
              </a:rPr>
              <a:t>[IMPORTANT] </a:t>
            </a:r>
            <a:endParaRPr lang="en-US" sz="3600" b="0" dirty="0">
              <a:solidFill>
                <a:srgbClr val="FF0000"/>
              </a:solidFill>
            </a:endParaRPr>
          </a:p>
        </p:txBody>
      </p:sp>
      <p:sp>
        <p:nvSpPr>
          <p:cNvPr id="6" name="Rectangle: Rounded Corners 5">
            <a:extLst>
              <a:ext uri="{FF2B5EF4-FFF2-40B4-BE49-F238E27FC236}">
                <a16:creationId xmlns="" xmlns:a16="http://schemas.microsoft.com/office/drawing/2014/main" id="{DE1637B2-E08A-40B0-B1F7-2D16C77EB5F4}"/>
              </a:ext>
            </a:extLst>
          </p:cNvPr>
          <p:cNvSpPr/>
          <p:nvPr/>
        </p:nvSpPr>
        <p:spPr>
          <a:xfrm>
            <a:off x="695325" y="3581400"/>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 xmlns:a16="http://schemas.microsoft.com/office/drawing/2014/main" id="{967CA593-D9CE-40F7-B5D7-0F9A09EFE693}"/>
              </a:ext>
            </a:extLst>
          </p:cNvPr>
          <p:cNvSpPr/>
          <p:nvPr/>
        </p:nvSpPr>
        <p:spPr>
          <a:xfrm>
            <a:off x="695325" y="3581400"/>
            <a:ext cx="3467100" cy="22560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C399759-7436-4B44-815A-B523D8FCDA5F}"/>
              </a:ext>
            </a:extLst>
          </p:cNvPr>
          <p:cNvSpPr txBox="1"/>
          <p:nvPr/>
        </p:nvSpPr>
        <p:spPr>
          <a:xfrm>
            <a:off x="619125" y="3996293"/>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 xmlns:a16="http://schemas.microsoft.com/office/drawing/2014/main" id="{9CFC49A3-4F12-444C-B386-356F9DEF4A71}"/>
              </a:ext>
            </a:extLst>
          </p:cNvPr>
          <p:cNvSpPr txBox="1"/>
          <p:nvPr/>
        </p:nvSpPr>
        <p:spPr>
          <a:xfrm>
            <a:off x="6105525" y="3996293"/>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 xmlns:a16="http://schemas.microsoft.com/office/drawing/2014/main" id="{404165EE-E4AE-4196-9B52-82344188CC8E}"/>
              </a:ext>
            </a:extLst>
          </p:cNvPr>
          <p:cNvSpPr/>
          <p:nvPr/>
        </p:nvSpPr>
        <p:spPr>
          <a:xfrm>
            <a:off x="4010025" y="3837185"/>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02383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BEC4D805-CB3E-4BA6-A6E6-4D7FAF39155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7" name="Rectangle 16">
            <a:extLst>
              <a:ext uri="{FF2B5EF4-FFF2-40B4-BE49-F238E27FC236}">
                <a16:creationId xmlns="" xmlns:a16="http://schemas.microsoft.com/office/drawing/2014/main" id="{2E352151-D9D6-4460-93AE-EB50E1F70010}"/>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Прямоугольник 9">
            <a:extLst>
              <a:ext uri="{FF2B5EF4-FFF2-40B4-BE49-F238E27FC236}">
                <a16:creationId xmlns="" xmlns:a16="http://schemas.microsoft.com/office/drawing/2014/main" id="{328A90F5-E443-40F9-8156-C7E3D21E37DA}"/>
              </a:ext>
            </a:extLst>
          </p:cNvPr>
          <p:cNvSpPr/>
          <p:nvPr/>
        </p:nvSpPr>
        <p:spPr>
          <a:xfrm>
            <a:off x="178178" y="103371"/>
            <a:ext cx="8229222" cy="523220"/>
          </a:xfrm>
          <a:prstGeom prst="rect">
            <a:avLst/>
          </a:prstGeom>
        </p:spPr>
        <p:txBody>
          <a:bodyPr wrap="square">
            <a:spAutoFit/>
          </a:bodyPr>
          <a:lstStyle/>
          <a:p>
            <a:r>
              <a:rPr lang="en-US" sz="2800" b="1" dirty="0" smtClean="0">
                <a:solidFill>
                  <a:schemeClr val="bg1"/>
                </a:solidFill>
                <a:latin typeface="Montserrat" charset="0"/>
              </a:rPr>
              <a:t>DELETE ENDPOINT </a:t>
            </a:r>
            <a:r>
              <a:rPr lang="en-US" sz="2800" b="1" dirty="0" smtClean="0">
                <a:solidFill>
                  <a:srgbClr val="FF0000"/>
                </a:solidFill>
                <a:latin typeface="Montserrat" charset="0"/>
              </a:rPr>
              <a:t>[IMPORTANT]</a:t>
            </a:r>
            <a:endParaRPr lang="en-US" sz="2800" b="1" dirty="0">
              <a:solidFill>
                <a:srgbClr val="FF0000"/>
              </a:solidFill>
              <a:latin typeface="Montserrat" charset="0"/>
            </a:endParaRPr>
          </a:p>
        </p:txBody>
      </p:sp>
      <p:pic>
        <p:nvPicPr>
          <p:cNvPr id="4" name="Picture 3"/>
          <p:cNvPicPr>
            <a:picLocks noChangeAspect="1"/>
          </p:cNvPicPr>
          <p:nvPr/>
        </p:nvPicPr>
        <p:blipFill>
          <a:blip r:embed="rId4"/>
          <a:stretch>
            <a:fillRect/>
          </a:stretch>
        </p:blipFill>
        <p:spPr>
          <a:xfrm>
            <a:off x="355107" y="1524000"/>
            <a:ext cx="11302164" cy="3701188"/>
          </a:xfrm>
          <a:prstGeom prst="rect">
            <a:avLst/>
          </a:prstGeom>
        </p:spPr>
      </p:pic>
      <p:sp>
        <p:nvSpPr>
          <p:cNvPr id="11" name="Left Arrow 10">
            <a:extLst>
              <a:ext uri="{FF2B5EF4-FFF2-40B4-BE49-F238E27FC236}">
                <a16:creationId xmlns="" xmlns:a16="http://schemas.microsoft.com/office/drawing/2014/main" id="{5DF980AE-4944-B046-A964-ACEA6EF6D05D}"/>
              </a:ext>
            </a:extLst>
          </p:cNvPr>
          <p:cNvSpPr/>
          <p:nvPr/>
        </p:nvSpPr>
        <p:spPr>
          <a:xfrm>
            <a:off x="1219200" y="4733014"/>
            <a:ext cx="2285484"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27DB70EB-AD7D-9A4A-A666-B36AE69C6D9F}"/>
              </a:ext>
            </a:extLst>
          </p:cNvPr>
          <p:cNvSpPr txBox="1"/>
          <p:nvPr/>
        </p:nvSpPr>
        <p:spPr>
          <a:xfrm>
            <a:off x="3626586" y="4701776"/>
            <a:ext cx="4938180" cy="369332"/>
          </a:xfrm>
          <a:prstGeom prst="rect">
            <a:avLst/>
          </a:prstGeom>
          <a:noFill/>
        </p:spPr>
        <p:txBody>
          <a:bodyPr wrap="square" rtlCol="0">
            <a:spAutoFit/>
          </a:bodyPr>
          <a:lstStyle/>
          <a:p>
            <a:r>
              <a:rPr lang="en-US" dirty="0" smtClean="0">
                <a:solidFill>
                  <a:srgbClr val="FF0000"/>
                </a:solidFill>
              </a:rPr>
              <a:t>SELECT ENDPOINT</a:t>
            </a:r>
            <a:endParaRPr lang="en-US" dirty="0">
              <a:solidFill>
                <a:srgbClr val="FF0000"/>
              </a:solidFill>
            </a:endParaRPr>
          </a:p>
        </p:txBody>
      </p:sp>
      <p:sp>
        <p:nvSpPr>
          <p:cNvPr id="18" name="Left Arrow 17">
            <a:extLst>
              <a:ext uri="{FF2B5EF4-FFF2-40B4-BE49-F238E27FC236}">
                <a16:creationId xmlns="" xmlns:a16="http://schemas.microsoft.com/office/drawing/2014/main" id="{5DF980AE-4944-B046-A964-ACEA6EF6D05D}"/>
              </a:ext>
            </a:extLst>
          </p:cNvPr>
          <p:cNvSpPr/>
          <p:nvPr/>
        </p:nvSpPr>
        <p:spPr>
          <a:xfrm rot="5400000">
            <a:off x="8659357" y="3576220"/>
            <a:ext cx="2285484" cy="30891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27DB70EB-AD7D-9A4A-A666-B36AE69C6D9F}"/>
              </a:ext>
            </a:extLst>
          </p:cNvPr>
          <p:cNvSpPr txBox="1"/>
          <p:nvPr/>
        </p:nvSpPr>
        <p:spPr>
          <a:xfrm>
            <a:off x="7554609" y="4873422"/>
            <a:ext cx="4938180" cy="369332"/>
          </a:xfrm>
          <a:prstGeom prst="rect">
            <a:avLst/>
          </a:prstGeom>
          <a:noFill/>
        </p:spPr>
        <p:txBody>
          <a:bodyPr wrap="square" rtlCol="0">
            <a:spAutoFit/>
          </a:bodyPr>
          <a:lstStyle/>
          <a:p>
            <a:r>
              <a:rPr lang="en-US" dirty="0" smtClean="0">
                <a:solidFill>
                  <a:srgbClr val="FF0000"/>
                </a:solidFill>
              </a:rPr>
              <a:t>CLICK ACTION AND DELETE THE ENDPOINT</a:t>
            </a:r>
            <a:endParaRPr lang="en-US" dirty="0">
              <a:solidFill>
                <a:srgbClr val="FF0000"/>
              </a:solidFill>
            </a:endParaRPr>
          </a:p>
        </p:txBody>
      </p:sp>
    </p:spTree>
    <p:extLst>
      <p:ext uri="{BB962C8B-B14F-4D97-AF65-F5344CB8AC3E}">
        <p14:creationId xmlns:p14="http://schemas.microsoft.com/office/powerpoint/2010/main" val="30358448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409575" y="1979137"/>
            <a:ext cx="5219700" cy="2308324"/>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PROJECT OVERVIEW: INSURANCE PREMUIM </a:t>
            </a:r>
            <a:r>
              <a:rPr lang="en-CA" sz="3600" b="0" dirty="0" smtClean="0"/>
              <a:t>PREDICTION</a:t>
            </a:r>
            <a:endParaRPr lang="en-US" sz="3600" b="0" dirty="0"/>
          </a:p>
        </p:txBody>
      </p:sp>
      <p:sp>
        <p:nvSpPr>
          <p:cNvPr id="6" name="Rectangle: Rounded Corners 5">
            <a:extLst>
              <a:ext uri="{FF2B5EF4-FFF2-40B4-BE49-F238E27FC236}">
                <a16:creationId xmlns="" xmlns:a16="http://schemas.microsoft.com/office/drawing/2014/main" id="{DE1637B2-E08A-40B0-B1F7-2D16C77EB5F4}"/>
              </a:ext>
            </a:extLst>
          </p:cNvPr>
          <p:cNvSpPr/>
          <p:nvPr/>
        </p:nvSpPr>
        <p:spPr>
          <a:xfrm>
            <a:off x="504825" y="4495800"/>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 xmlns:a16="http://schemas.microsoft.com/office/drawing/2014/main" id="{967CA593-D9CE-40F7-B5D7-0F9A09EFE693}"/>
              </a:ext>
            </a:extLst>
          </p:cNvPr>
          <p:cNvSpPr/>
          <p:nvPr/>
        </p:nvSpPr>
        <p:spPr>
          <a:xfrm>
            <a:off x="504825" y="4492804"/>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4C399759-7436-4B44-815A-B523D8FCDA5F}"/>
              </a:ext>
            </a:extLst>
          </p:cNvPr>
          <p:cNvSpPr txBox="1"/>
          <p:nvPr/>
        </p:nvSpPr>
        <p:spPr>
          <a:xfrm>
            <a:off x="428625" y="4910693"/>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 xmlns:a16="http://schemas.microsoft.com/office/drawing/2014/main" id="{9CFC49A3-4F12-444C-B386-356F9DEF4A71}"/>
              </a:ext>
            </a:extLst>
          </p:cNvPr>
          <p:cNvSpPr txBox="1"/>
          <p:nvPr/>
        </p:nvSpPr>
        <p:spPr>
          <a:xfrm>
            <a:off x="5915025" y="4910693"/>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 xmlns:a16="http://schemas.microsoft.com/office/drawing/2014/main" id="{404165EE-E4AE-4196-9B52-82344188CC8E}"/>
              </a:ext>
            </a:extLst>
          </p:cNvPr>
          <p:cNvSpPr/>
          <p:nvPr/>
        </p:nvSpPr>
        <p:spPr>
          <a:xfrm>
            <a:off x="2081579" y="4749924"/>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18475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4FBE669C-6775-4A49-BB8B-92E71384943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3" name="Rectangle 12">
            <a:extLst>
              <a:ext uri="{FF2B5EF4-FFF2-40B4-BE49-F238E27FC236}">
                <a16:creationId xmlns="" xmlns:a16="http://schemas.microsoft.com/office/drawing/2014/main" id="{09959543-40FE-4480-A399-193A9DF6B97D}"/>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1DBFA9E2-59AB-4762-9D2B-4E20CCD15619}"/>
              </a:ext>
            </a:extLst>
          </p:cNvPr>
          <p:cNvSpPr/>
          <p:nvPr/>
        </p:nvSpPr>
        <p:spPr>
          <a:xfrm>
            <a:off x="585926" y="969665"/>
            <a:ext cx="11461072" cy="1323439"/>
          </a:xfrm>
          <a:prstGeom prst="rect">
            <a:avLst/>
          </a:prstGeom>
        </p:spPr>
        <p:txBody>
          <a:bodyPr wrap="square">
            <a:spAutoFit/>
          </a:bodyPr>
          <a:lstStyle/>
          <a:p>
            <a:pPr marL="285750" indent="-285750">
              <a:buFont typeface="Arial" panose="020B0604020202020204" pitchFamily="34" charset="0"/>
              <a:buChar char="•"/>
            </a:pPr>
            <a:endParaRPr lang="en-US" sz="2000" dirty="0">
              <a:solidFill>
                <a:schemeClr val="bg1"/>
              </a:solidFill>
              <a:latin typeface="Montserrat" charset="0"/>
            </a:endParaRPr>
          </a:p>
          <a:p>
            <a:pPr marL="285750" indent="-285750">
              <a:buFont typeface="Arial" panose="020B0604020202020204" pitchFamily="34" charset="0"/>
              <a:buChar char="•"/>
            </a:pPr>
            <a:r>
              <a:rPr lang="en-US" sz="2000" dirty="0">
                <a:solidFill>
                  <a:schemeClr val="bg1"/>
                </a:solidFill>
                <a:latin typeface="Montserrat" charset="0"/>
              </a:rPr>
              <a:t>The objective of this case study is to predict the health insurance cost incurred by Individuals based on their age, gender, BMI, number of children, smoking habit and geo-location.</a:t>
            </a:r>
          </a:p>
        </p:txBody>
      </p:sp>
      <p:sp>
        <p:nvSpPr>
          <p:cNvPr id="10" name="Rectangle 9">
            <a:extLst>
              <a:ext uri="{FF2B5EF4-FFF2-40B4-BE49-F238E27FC236}">
                <a16:creationId xmlns="" xmlns:a16="http://schemas.microsoft.com/office/drawing/2014/main" id="{BB92BDB9-5B72-4AE6-B5AB-E44B226E7A16}"/>
              </a:ext>
            </a:extLst>
          </p:cNvPr>
          <p:cNvSpPr/>
          <p:nvPr/>
        </p:nvSpPr>
        <p:spPr>
          <a:xfrm>
            <a:off x="176334" y="237642"/>
            <a:ext cx="7430239" cy="523220"/>
          </a:xfrm>
          <a:prstGeom prst="rect">
            <a:avLst/>
          </a:prstGeom>
        </p:spPr>
        <p:txBody>
          <a:bodyPr wrap="none">
            <a:spAutoFit/>
          </a:bodyPr>
          <a:lstStyle/>
          <a:p>
            <a:r>
              <a:rPr lang="en-CA" sz="2800" b="1" dirty="0">
                <a:solidFill>
                  <a:schemeClr val="bg1"/>
                </a:solidFill>
                <a:latin typeface="Montserrat" charset="0"/>
                <a:ea typeface="Montserrat" charset="0"/>
                <a:cs typeface="Montserrat" charset="0"/>
              </a:rPr>
              <a:t>PROJECT </a:t>
            </a:r>
            <a:r>
              <a:rPr lang="en-CA" sz="2800" b="1" dirty="0" smtClean="0">
                <a:solidFill>
                  <a:schemeClr val="bg1"/>
                </a:solidFill>
                <a:latin typeface="Montserrat" charset="0"/>
                <a:ea typeface="Montserrat" charset="0"/>
                <a:cs typeface="Montserrat" charset="0"/>
              </a:rPr>
              <a:t>OVERVIEW &amp; </a:t>
            </a:r>
            <a:r>
              <a:rPr lang="en-CA" sz="2800" b="1" dirty="0">
                <a:solidFill>
                  <a:schemeClr val="bg1"/>
                </a:solidFill>
                <a:latin typeface="Montserrat" charset="0"/>
                <a:ea typeface="Montserrat" charset="0"/>
                <a:cs typeface="Montserrat" charset="0"/>
              </a:rPr>
              <a:t>BUSINESS CASE</a:t>
            </a:r>
            <a:endParaRPr lang="en-US" sz="2800" dirty="0">
              <a:solidFill>
                <a:schemeClr val="bg1"/>
              </a:solidFill>
            </a:endParaRPr>
          </a:p>
        </p:txBody>
      </p:sp>
      <p:pic>
        <p:nvPicPr>
          <p:cNvPr id="1026" name="Picture 2" descr="Medical Insurance Free Stock Photo - Public Domain Pictures">
            <a:extLst>
              <a:ext uri="{FF2B5EF4-FFF2-40B4-BE49-F238E27FC236}">
                <a16:creationId xmlns="" xmlns:a16="http://schemas.microsoft.com/office/drawing/2014/main" id="{F362779C-F6FB-46E6-BF24-463AD56AEA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21" y="2677023"/>
            <a:ext cx="5442012" cy="3157332"/>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59AE45FA-4492-4848-8303-DBB2B46AE68D}"/>
              </a:ext>
            </a:extLst>
          </p:cNvPr>
          <p:cNvSpPr/>
          <p:nvPr/>
        </p:nvSpPr>
        <p:spPr>
          <a:xfrm>
            <a:off x="2780190" y="6255640"/>
            <a:ext cx="6096000" cy="584775"/>
          </a:xfrm>
          <a:prstGeom prst="rect">
            <a:avLst/>
          </a:prstGeom>
        </p:spPr>
        <p:txBody>
          <a:bodyPr>
            <a:spAutoFit/>
          </a:bodyPr>
          <a:lstStyle/>
          <a:p>
            <a:r>
              <a:rPr lang="en-US" sz="1600" dirty="0">
                <a:solidFill>
                  <a:schemeClr val="bg1"/>
                </a:solidFill>
                <a:hlinkClick r:id="rId5">
                  <a:extLst>
                    <a:ext uri="{A12FA001-AC4F-418D-AE19-62706E023703}">
                      <ahyp:hlinkClr xmlns="" xmlns:ahyp="http://schemas.microsoft.com/office/drawing/2018/hyperlinkcolor" val="tx"/>
                    </a:ext>
                  </a:extLst>
                </a:hlinkClick>
              </a:rPr>
              <a:t>Image source: https://www.publicdomainpictures.net/en/view-image.php?image=279909&amp;picture=medical-insurance</a:t>
            </a:r>
            <a:endParaRPr lang="en-US" sz="1600" dirty="0">
              <a:solidFill>
                <a:schemeClr val="bg1"/>
              </a:solidFill>
            </a:endParaRPr>
          </a:p>
        </p:txBody>
      </p:sp>
    </p:spTree>
    <p:extLst>
      <p:ext uri="{BB962C8B-B14F-4D97-AF65-F5344CB8AC3E}">
        <p14:creationId xmlns:p14="http://schemas.microsoft.com/office/powerpoint/2010/main" val="20359267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F94C8877-F399-43A4-BA1B-A9FE3A683A4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2" name="Rectangle 11">
            <a:extLst>
              <a:ext uri="{FF2B5EF4-FFF2-40B4-BE49-F238E27FC236}">
                <a16:creationId xmlns="" xmlns:a16="http://schemas.microsoft.com/office/drawing/2014/main" id="{E482061E-F93F-4A23-A148-9D1B3D5514FC}"/>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1DBFA9E2-59AB-4762-9D2B-4E20CCD15619}"/>
              </a:ext>
            </a:extLst>
          </p:cNvPr>
          <p:cNvSpPr/>
          <p:nvPr/>
        </p:nvSpPr>
        <p:spPr>
          <a:xfrm>
            <a:off x="389803" y="1211903"/>
            <a:ext cx="11461072" cy="6009979"/>
          </a:xfrm>
          <a:prstGeom prst="rect">
            <a:avLst/>
          </a:prstGeom>
        </p:spPr>
        <p:txBody>
          <a:bodyPr vert="horz" lIns="91440" tIns="45720" rIns="91440" bIns="45720" rtlCol="0">
            <a:normAutofit/>
          </a:bodyPr>
          <a:lstStyle/>
          <a:p>
            <a:pPr marL="342900" indent="-342900">
              <a:lnSpc>
                <a:spcPct val="90000"/>
              </a:lnSpc>
              <a:spcBef>
                <a:spcPts val="1000"/>
              </a:spcBef>
              <a:buFont typeface="Arial" panose="020B0604020202020204" pitchFamily="34" charset="0"/>
              <a:buChar char="•"/>
            </a:pPr>
            <a:endParaRPr lang="en-US" sz="2000" dirty="0">
              <a:solidFill>
                <a:schemeClr val="bg1"/>
              </a:solidFill>
              <a:latin typeface="Montserrat" charset="0"/>
            </a:endParaRPr>
          </a:p>
          <a:p>
            <a:pPr marL="342900" indent="-342900">
              <a:lnSpc>
                <a:spcPct val="90000"/>
              </a:lnSpc>
              <a:spcBef>
                <a:spcPts val="1000"/>
              </a:spcBef>
              <a:buFont typeface="Arial" panose="020B0604020202020204" pitchFamily="34" charset="0"/>
              <a:buChar char="•"/>
            </a:pPr>
            <a:r>
              <a:rPr lang="en-US" sz="2000" dirty="0">
                <a:solidFill>
                  <a:schemeClr val="bg1"/>
                </a:solidFill>
                <a:latin typeface="Montserrat" charset="0"/>
              </a:rPr>
              <a:t>The available features are:</a:t>
            </a:r>
          </a:p>
          <a:p>
            <a:pPr marL="800100" lvl="1" indent="-342900">
              <a:lnSpc>
                <a:spcPct val="90000"/>
              </a:lnSpc>
              <a:spcBef>
                <a:spcPts val="500"/>
              </a:spcBef>
              <a:buFont typeface="Courier New" panose="02070309020205020404" pitchFamily="49" charset="0"/>
              <a:buChar char="o"/>
            </a:pPr>
            <a:r>
              <a:rPr lang="en-US" sz="2400" dirty="0">
                <a:solidFill>
                  <a:schemeClr val="bg1"/>
                </a:solidFill>
              </a:rPr>
              <a:t>sex: insurance contractor gender </a:t>
            </a:r>
          </a:p>
          <a:p>
            <a:pPr marL="800100" lvl="1" indent="-342900">
              <a:lnSpc>
                <a:spcPct val="90000"/>
              </a:lnSpc>
              <a:spcBef>
                <a:spcPts val="500"/>
              </a:spcBef>
              <a:buFont typeface="Courier New" panose="02070309020205020404" pitchFamily="49" charset="0"/>
              <a:buChar char="o"/>
            </a:pPr>
            <a:r>
              <a:rPr lang="en-US" sz="2400" dirty="0" err="1">
                <a:solidFill>
                  <a:schemeClr val="bg1"/>
                </a:solidFill>
              </a:rPr>
              <a:t>bmi</a:t>
            </a:r>
            <a:r>
              <a:rPr lang="en-US" sz="2400" dirty="0">
                <a:solidFill>
                  <a:schemeClr val="bg1"/>
                </a:solidFill>
              </a:rPr>
              <a:t>: Body mass index (ideally 18.5 to 24.9)</a:t>
            </a:r>
          </a:p>
          <a:p>
            <a:pPr marL="800100" lvl="1" indent="-342900">
              <a:lnSpc>
                <a:spcPct val="90000"/>
              </a:lnSpc>
              <a:spcBef>
                <a:spcPts val="500"/>
              </a:spcBef>
              <a:buFont typeface="Courier New" panose="02070309020205020404" pitchFamily="49" charset="0"/>
              <a:buChar char="o"/>
            </a:pPr>
            <a:r>
              <a:rPr lang="en-US" sz="2400" dirty="0">
                <a:solidFill>
                  <a:schemeClr val="bg1"/>
                </a:solidFill>
              </a:rPr>
              <a:t>children: Number of children covered by health insurance / Number of dependents</a:t>
            </a:r>
          </a:p>
          <a:p>
            <a:pPr marL="800100" lvl="1" indent="-342900">
              <a:lnSpc>
                <a:spcPct val="90000"/>
              </a:lnSpc>
              <a:spcBef>
                <a:spcPts val="500"/>
              </a:spcBef>
              <a:buFont typeface="Courier New" panose="02070309020205020404" pitchFamily="49" charset="0"/>
              <a:buChar char="o"/>
            </a:pPr>
            <a:r>
              <a:rPr lang="en-US" sz="2400" dirty="0">
                <a:solidFill>
                  <a:schemeClr val="bg1"/>
                </a:solidFill>
              </a:rPr>
              <a:t>smoker: Smoking</a:t>
            </a:r>
          </a:p>
          <a:p>
            <a:pPr marL="800100" lvl="1" indent="-342900">
              <a:lnSpc>
                <a:spcPct val="90000"/>
              </a:lnSpc>
              <a:spcBef>
                <a:spcPts val="500"/>
              </a:spcBef>
              <a:buFont typeface="Courier New" panose="02070309020205020404" pitchFamily="49" charset="0"/>
              <a:buChar char="o"/>
            </a:pPr>
            <a:r>
              <a:rPr lang="en-US" sz="2400" dirty="0">
                <a:solidFill>
                  <a:schemeClr val="bg1"/>
                </a:solidFill>
              </a:rPr>
              <a:t>region: the beneficiary's residential area in the US, northeast, southeast, southwest, northwest.</a:t>
            </a:r>
          </a:p>
          <a:p>
            <a:pPr marL="342900" indent="-342900">
              <a:lnSpc>
                <a:spcPct val="90000"/>
              </a:lnSpc>
              <a:spcBef>
                <a:spcPts val="1000"/>
              </a:spcBef>
              <a:buFont typeface="Arial" panose="020B0604020202020204" pitchFamily="34" charset="0"/>
              <a:buChar char="•"/>
            </a:pPr>
            <a:r>
              <a:rPr lang="en-US" sz="2000" dirty="0">
                <a:solidFill>
                  <a:schemeClr val="bg1"/>
                </a:solidFill>
                <a:latin typeface="Montserrat" charset="0"/>
              </a:rPr>
              <a:t>Target (output):</a:t>
            </a:r>
          </a:p>
          <a:p>
            <a:pPr marL="800100" lvl="1" indent="-342900">
              <a:lnSpc>
                <a:spcPct val="90000"/>
              </a:lnSpc>
              <a:spcBef>
                <a:spcPts val="500"/>
              </a:spcBef>
              <a:buFont typeface="Courier New" panose="02070309020205020404" pitchFamily="49" charset="0"/>
              <a:buChar char="o"/>
            </a:pPr>
            <a:r>
              <a:rPr lang="en-US" sz="2400" dirty="0">
                <a:solidFill>
                  <a:schemeClr val="bg1"/>
                </a:solidFill>
              </a:rPr>
              <a:t>charges: Individual medical costs billed by health insurance</a:t>
            </a:r>
          </a:p>
          <a:p>
            <a:pPr marL="342900" indent="-342900">
              <a:lnSpc>
                <a:spcPct val="90000"/>
              </a:lnSpc>
              <a:spcBef>
                <a:spcPts val="1000"/>
              </a:spcBef>
              <a:buFont typeface="Arial" panose="020B0604020202020204" pitchFamily="34" charset="0"/>
              <a:buChar char="•"/>
            </a:pPr>
            <a:endParaRPr lang="en-US" sz="2000" dirty="0">
              <a:solidFill>
                <a:schemeClr val="bg1"/>
              </a:solidFill>
              <a:latin typeface="Montserrat" charset="0"/>
            </a:endParaRPr>
          </a:p>
        </p:txBody>
      </p:sp>
      <p:sp>
        <p:nvSpPr>
          <p:cNvPr id="10" name="Rectangle 9">
            <a:extLst>
              <a:ext uri="{FF2B5EF4-FFF2-40B4-BE49-F238E27FC236}">
                <a16:creationId xmlns="" xmlns:a16="http://schemas.microsoft.com/office/drawing/2014/main" id="{BB92BDB9-5B72-4AE6-B5AB-E44B226E7A16}"/>
              </a:ext>
            </a:extLst>
          </p:cNvPr>
          <p:cNvSpPr/>
          <p:nvPr/>
        </p:nvSpPr>
        <p:spPr>
          <a:xfrm>
            <a:off x="176334" y="237642"/>
            <a:ext cx="8026556" cy="523220"/>
          </a:xfrm>
          <a:prstGeom prst="rect">
            <a:avLst/>
          </a:prstGeom>
        </p:spPr>
        <p:txBody>
          <a:bodyPr wrap="none">
            <a:spAutoFit/>
          </a:bodyPr>
          <a:lstStyle/>
          <a:p>
            <a:r>
              <a:rPr lang="en-CA" sz="2800" b="1" dirty="0">
                <a:solidFill>
                  <a:schemeClr val="bg1"/>
                </a:solidFill>
                <a:latin typeface="Montserrat" charset="0"/>
                <a:ea typeface="Montserrat" charset="0"/>
                <a:cs typeface="Montserrat" charset="0"/>
              </a:rPr>
              <a:t>PROJECT OVERVIEW AND BUSINESS CASE</a:t>
            </a:r>
            <a:endParaRPr lang="en-US" sz="2800" dirty="0">
              <a:solidFill>
                <a:schemeClr val="bg1"/>
              </a:solidFill>
            </a:endParaRPr>
          </a:p>
        </p:txBody>
      </p:sp>
      <p:sp>
        <p:nvSpPr>
          <p:cNvPr id="3" name="Rectangle 2">
            <a:extLst>
              <a:ext uri="{FF2B5EF4-FFF2-40B4-BE49-F238E27FC236}">
                <a16:creationId xmlns="" xmlns:a16="http://schemas.microsoft.com/office/drawing/2014/main" id="{FE319E3E-ABA5-41B6-8637-988077E92621}"/>
              </a:ext>
            </a:extLst>
          </p:cNvPr>
          <p:cNvSpPr/>
          <p:nvPr/>
        </p:nvSpPr>
        <p:spPr>
          <a:xfrm>
            <a:off x="1467774" y="6226134"/>
            <a:ext cx="7752425" cy="313932"/>
          </a:xfrm>
          <a:prstGeom prst="rect">
            <a:avLst/>
          </a:prstGeom>
        </p:spPr>
        <p:txBody>
          <a:bodyPr wrap="square">
            <a:spAutoFit/>
          </a:bodyPr>
          <a:lstStyle/>
          <a:p>
            <a:pPr marL="342900" indent="-342900">
              <a:lnSpc>
                <a:spcPct val="90000"/>
              </a:lnSpc>
              <a:spcBef>
                <a:spcPts val="1000"/>
              </a:spcBef>
              <a:buFont typeface="Arial" panose="020B0604020202020204" pitchFamily="34" charset="0"/>
              <a:buChar char="•"/>
            </a:pPr>
            <a:r>
              <a:rPr lang="en-US" sz="1600" dirty="0">
                <a:solidFill>
                  <a:schemeClr val="bg1"/>
                </a:solidFill>
                <a:latin typeface="Montserrat" charset="0"/>
              </a:rPr>
              <a:t>Data Source: https://www.kaggle.com/mirichoi0218/insurance</a:t>
            </a:r>
          </a:p>
        </p:txBody>
      </p:sp>
    </p:spTree>
    <p:extLst>
      <p:ext uri="{BB962C8B-B14F-4D97-AF65-F5344CB8AC3E}">
        <p14:creationId xmlns:p14="http://schemas.microsoft.com/office/powerpoint/2010/main" val="3314385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F94C8877-F399-43A4-BA1B-A9FE3A683A4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2" name="Rectangle 11">
            <a:extLst>
              <a:ext uri="{FF2B5EF4-FFF2-40B4-BE49-F238E27FC236}">
                <a16:creationId xmlns="" xmlns:a16="http://schemas.microsoft.com/office/drawing/2014/main" id="{E482061E-F93F-4A23-A148-9D1B3D5514FC}"/>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1DBFA9E2-59AB-4762-9D2B-4E20CCD15619}"/>
              </a:ext>
            </a:extLst>
          </p:cNvPr>
          <p:cNvSpPr/>
          <p:nvPr/>
        </p:nvSpPr>
        <p:spPr>
          <a:xfrm>
            <a:off x="389803" y="1211903"/>
            <a:ext cx="11461072" cy="6009979"/>
          </a:xfrm>
          <a:prstGeom prst="rect">
            <a:avLst/>
          </a:prstGeom>
        </p:spPr>
        <p:txBody>
          <a:bodyPr vert="horz" lIns="91440" tIns="45720" rIns="91440" bIns="45720" rtlCol="0">
            <a:normAutofit/>
          </a:bodyPr>
          <a:lstStyle/>
          <a:p>
            <a:pPr marL="342900" indent="-342900">
              <a:lnSpc>
                <a:spcPct val="90000"/>
              </a:lnSpc>
              <a:spcBef>
                <a:spcPts val="1000"/>
              </a:spcBef>
              <a:buFont typeface="Arial" panose="020B0604020202020204" pitchFamily="34" charset="0"/>
              <a:buChar char="•"/>
            </a:pPr>
            <a:endParaRPr lang="en-US" sz="2000" dirty="0" smtClean="0">
              <a:solidFill>
                <a:schemeClr val="bg1"/>
              </a:solidFill>
              <a:latin typeface="Montserrat" charset="0"/>
            </a:endParaRPr>
          </a:p>
          <a:p>
            <a:pPr marL="342900" indent="-342900">
              <a:lnSpc>
                <a:spcPct val="90000"/>
              </a:lnSpc>
              <a:spcBef>
                <a:spcPts val="1000"/>
              </a:spcBef>
              <a:buFont typeface="Arial" panose="020B0604020202020204" pitchFamily="34" charset="0"/>
              <a:buChar char="•"/>
            </a:pPr>
            <a:r>
              <a:rPr lang="en-US" sz="2000" dirty="0" smtClean="0">
                <a:solidFill>
                  <a:schemeClr val="bg1"/>
                </a:solidFill>
                <a:latin typeface="Montserrat" charset="0"/>
              </a:rPr>
              <a:t>Read this article by McKinsey &amp; Company and answer the following questions:</a:t>
            </a:r>
            <a:r>
              <a:rPr lang="en-US" sz="2000" dirty="0">
                <a:solidFill>
                  <a:schemeClr val="bg1"/>
                </a:solidFill>
                <a:latin typeface="Montserrat" charset="0"/>
              </a:rPr>
              <a:t> </a:t>
            </a:r>
            <a:r>
              <a:rPr lang="en-US" sz="2000" dirty="0" smtClean="0">
                <a:solidFill>
                  <a:schemeClr val="bg1"/>
                </a:solidFill>
                <a:latin typeface="Montserrat" charset="0"/>
                <a:hlinkClick r:id="rId4"/>
              </a:rPr>
              <a:t>https</a:t>
            </a:r>
            <a:r>
              <a:rPr lang="en-US" sz="2000" dirty="0">
                <a:solidFill>
                  <a:schemeClr val="bg1"/>
                </a:solidFill>
                <a:latin typeface="Montserrat" charset="0"/>
                <a:hlinkClick r:id="rId4"/>
              </a:rPr>
              <a:t>://www.mckinsey.com/business-functions/mckinsey-analytics/our-insights/the-executives-ai-playbook?page=industries</a:t>
            </a:r>
            <a:r>
              <a:rPr lang="en-US" sz="2000" dirty="0" smtClean="0">
                <a:solidFill>
                  <a:schemeClr val="bg1"/>
                </a:solidFill>
                <a:latin typeface="Montserrat" charset="0"/>
                <a:hlinkClick r:id="rId4"/>
              </a:rPr>
              <a:t>/</a:t>
            </a:r>
            <a:endParaRPr lang="en-US" sz="2000" dirty="0" smtClean="0">
              <a:solidFill>
                <a:schemeClr val="bg1"/>
              </a:solidFill>
              <a:latin typeface="Montserrat" charset="0"/>
            </a:endParaRPr>
          </a:p>
          <a:p>
            <a:pPr marL="342900" indent="-342900">
              <a:lnSpc>
                <a:spcPct val="90000"/>
              </a:lnSpc>
              <a:spcBef>
                <a:spcPts val="1000"/>
              </a:spcBef>
              <a:buFont typeface="Arial" panose="020B0604020202020204" pitchFamily="34" charset="0"/>
              <a:buChar char="•"/>
            </a:pPr>
            <a:endParaRPr lang="en-US" sz="2000" dirty="0" smtClean="0">
              <a:solidFill>
                <a:schemeClr val="bg1"/>
              </a:solidFill>
              <a:latin typeface="Montserrat" charset="0"/>
            </a:endParaRPr>
          </a:p>
          <a:p>
            <a:pPr marL="457200" indent="-457200">
              <a:lnSpc>
                <a:spcPct val="90000"/>
              </a:lnSpc>
              <a:spcBef>
                <a:spcPts val="1000"/>
              </a:spcBef>
              <a:buFont typeface="+mj-lt"/>
              <a:buAutoNum type="arabicPeriod"/>
            </a:pPr>
            <a:r>
              <a:rPr lang="en-US" sz="2000" dirty="0" smtClean="0">
                <a:solidFill>
                  <a:schemeClr val="bg1"/>
                </a:solidFill>
                <a:latin typeface="Montserrat" charset="0"/>
              </a:rPr>
              <a:t>How much value does McKinsey &amp; Company predict AI could potentially bring across all industries?</a:t>
            </a:r>
          </a:p>
          <a:p>
            <a:pPr marL="457200" indent="-457200">
              <a:lnSpc>
                <a:spcPct val="90000"/>
              </a:lnSpc>
              <a:spcBef>
                <a:spcPts val="1000"/>
              </a:spcBef>
              <a:buFont typeface="+mj-lt"/>
              <a:buAutoNum type="arabicPeriod"/>
            </a:pPr>
            <a:r>
              <a:rPr lang="en-US" sz="2000" dirty="0" smtClean="0">
                <a:solidFill>
                  <a:schemeClr val="bg1"/>
                </a:solidFill>
                <a:latin typeface="Montserrat" charset="0"/>
              </a:rPr>
              <a:t>What about the “insurance” industry?</a:t>
            </a:r>
          </a:p>
          <a:p>
            <a:pPr marL="457200" indent="-457200">
              <a:lnSpc>
                <a:spcPct val="90000"/>
              </a:lnSpc>
              <a:spcBef>
                <a:spcPts val="1000"/>
              </a:spcBef>
              <a:buFont typeface="+mj-lt"/>
              <a:buAutoNum type="arabicPeriod"/>
            </a:pPr>
            <a:r>
              <a:rPr lang="en-US" sz="2000" dirty="0" smtClean="0">
                <a:solidFill>
                  <a:schemeClr val="bg1"/>
                </a:solidFill>
                <a:latin typeface="Montserrat" charset="0"/>
              </a:rPr>
              <a:t>What about “risk modeling” domain?</a:t>
            </a:r>
          </a:p>
          <a:p>
            <a:pPr marL="457200" indent="-457200">
              <a:lnSpc>
                <a:spcPct val="90000"/>
              </a:lnSpc>
              <a:spcBef>
                <a:spcPts val="1000"/>
              </a:spcBef>
              <a:buFont typeface="+mj-lt"/>
              <a:buAutoNum type="arabicPeriod"/>
            </a:pPr>
            <a:r>
              <a:rPr lang="en-US" sz="2000" dirty="0" smtClean="0">
                <a:solidFill>
                  <a:schemeClr val="bg1"/>
                </a:solidFill>
                <a:latin typeface="Montserrat" charset="0"/>
              </a:rPr>
              <a:t>State the difference between traditional AI and Advanced AI in the article’s context.</a:t>
            </a:r>
            <a:endParaRPr lang="en-US" sz="2000" dirty="0">
              <a:solidFill>
                <a:schemeClr val="bg1"/>
              </a:solidFill>
              <a:latin typeface="Montserrat" charset="0"/>
            </a:endParaRPr>
          </a:p>
          <a:p>
            <a:pPr marL="342900" indent="-342900">
              <a:lnSpc>
                <a:spcPct val="90000"/>
              </a:lnSpc>
              <a:spcBef>
                <a:spcPts val="1000"/>
              </a:spcBef>
              <a:buFont typeface="Arial" panose="020B0604020202020204" pitchFamily="34" charset="0"/>
              <a:buChar char="•"/>
            </a:pPr>
            <a:endParaRPr lang="en-US" sz="2000" dirty="0" smtClean="0">
              <a:solidFill>
                <a:schemeClr val="bg1"/>
              </a:solidFill>
              <a:latin typeface="Montserrat" charset="0"/>
            </a:endParaRPr>
          </a:p>
        </p:txBody>
      </p:sp>
      <p:sp>
        <p:nvSpPr>
          <p:cNvPr id="10" name="Rectangle 9">
            <a:extLst>
              <a:ext uri="{FF2B5EF4-FFF2-40B4-BE49-F238E27FC236}">
                <a16:creationId xmlns="" xmlns:a16="http://schemas.microsoft.com/office/drawing/2014/main" id="{BB92BDB9-5B72-4AE6-B5AB-E44B226E7A16}"/>
              </a:ext>
            </a:extLst>
          </p:cNvPr>
          <p:cNvSpPr/>
          <p:nvPr/>
        </p:nvSpPr>
        <p:spPr>
          <a:xfrm>
            <a:off x="176334" y="237642"/>
            <a:ext cx="3520516" cy="523220"/>
          </a:xfrm>
          <a:prstGeom prst="rect">
            <a:avLst/>
          </a:prstGeom>
        </p:spPr>
        <p:txBody>
          <a:bodyPr wrap="none">
            <a:spAutoFit/>
          </a:bodyPr>
          <a:lstStyle/>
          <a:p>
            <a:r>
              <a:rPr lang="en-CA" sz="2800" b="1" dirty="0" smtClean="0">
                <a:solidFill>
                  <a:schemeClr val="bg1"/>
                </a:solidFill>
                <a:latin typeface="Montserrat" charset="0"/>
                <a:ea typeface="Montserrat" charset="0"/>
                <a:cs typeface="Montserrat" charset="0"/>
              </a:rPr>
              <a:t>MINI CHALLENGE</a:t>
            </a:r>
            <a:endParaRPr lang="en-US" sz="2800" dirty="0">
              <a:solidFill>
                <a:schemeClr val="bg1"/>
              </a:solidFill>
            </a:endParaRPr>
          </a:p>
        </p:txBody>
      </p:sp>
    </p:spTree>
    <p:extLst>
      <p:ext uri="{BB962C8B-B14F-4D97-AF65-F5344CB8AC3E}">
        <p14:creationId xmlns:p14="http://schemas.microsoft.com/office/powerpoint/2010/main" val="21927183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F94C8877-F399-43A4-BA1B-A9FE3A683A4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12" name="Rectangle 11">
            <a:extLst>
              <a:ext uri="{FF2B5EF4-FFF2-40B4-BE49-F238E27FC236}">
                <a16:creationId xmlns="" xmlns:a16="http://schemas.microsoft.com/office/drawing/2014/main" id="{E482061E-F93F-4A23-A148-9D1B3D5514FC}"/>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1DBFA9E2-59AB-4762-9D2B-4E20CCD15619}"/>
              </a:ext>
            </a:extLst>
          </p:cNvPr>
          <p:cNvSpPr/>
          <p:nvPr/>
        </p:nvSpPr>
        <p:spPr>
          <a:xfrm>
            <a:off x="389803" y="1211903"/>
            <a:ext cx="11461072" cy="6009979"/>
          </a:xfrm>
          <a:prstGeom prst="rect">
            <a:avLst/>
          </a:prstGeom>
        </p:spPr>
        <p:txBody>
          <a:bodyPr vert="horz" lIns="91440" tIns="45720" rIns="91440" bIns="45720" rtlCol="0">
            <a:normAutofit/>
          </a:bodyPr>
          <a:lstStyle/>
          <a:p>
            <a:pPr marL="342900" indent="-342900">
              <a:lnSpc>
                <a:spcPct val="90000"/>
              </a:lnSpc>
              <a:spcBef>
                <a:spcPts val="1000"/>
              </a:spcBef>
              <a:buFont typeface="Arial" panose="020B0604020202020204" pitchFamily="34" charset="0"/>
              <a:buChar char="•"/>
            </a:pPr>
            <a:endParaRPr lang="en-US" sz="2000" dirty="0" smtClean="0">
              <a:solidFill>
                <a:schemeClr val="bg1"/>
              </a:solidFill>
              <a:latin typeface="Montserrat" charset="0"/>
            </a:endParaRPr>
          </a:p>
          <a:p>
            <a:pPr marL="342900" indent="-342900">
              <a:lnSpc>
                <a:spcPct val="90000"/>
              </a:lnSpc>
              <a:spcBef>
                <a:spcPts val="1000"/>
              </a:spcBef>
              <a:buFont typeface="Arial" panose="020B0604020202020204" pitchFamily="34" charset="0"/>
              <a:buChar char="•"/>
            </a:pPr>
            <a:r>
              <a:rPr lang="en-US" sz="2000" dirty="0" smtClean="0">
                <a:solidFill>
                  <a:schemeClr val="bg1"/>
                </a:solidFill>
                <a:latin typeface="Montserrat" charset="0"/>
              </a:rPr>
              <a:t>Read this article by McKinsey &amp; Company and answer the following questions:</a:t>
            </a:r>
            <a:r>
              <a:rPr lang="en-US" sz="2000" dirty="0">
                <a:solidFill>
                  <a:schemeClr val="bg1"/>
                </a:solidFill>
                <a:latin typeface="Montserrat" charset="0"/>
              </a:rPr>
              <a:t> </a:t>
            </a:r>
            <a:r>
              <a:rPr lang="en-US" sz="2000" dirty="0" smtClean="0">
                <a:solidFill>
                  <a:schemeClr val="bg1"/>
                </a:solidFill>
                <a:latin typeface="Montserrat" charset="0"/>
                <a:hlinkClick r:id="rId4"/>
              </a:rPr>
              <a:t>https</a:t>
            </a:r>
            <a:r>
              <a:rPr lang="en-US" sz="2000" dirty="0">
                <a:solidFill>
                  <a:schemeClr val="bg1"/>
                </a:solidFill>
                <a:latin typeface="Montserrat" charset="0"/>
                <a:hlinkClick r:id="rId4"/>
              </a:rPr>
              <a:t>://www.mckinsey.com/business-functions/mckinsey-analytics/our-insights/the-executives-ai-playbook?page=industries</a:t>
            </a:r>
            <a:r>
              <a:rPr lang="en-US" sz="2000" dirty="0" smtClean="0">
                <a:solidFill>
                  <a:schemeClr val="bg1"/>
                </a:solidFill>
                <a:latin typeface="Montserrat" charset="0"/>
                <a:hlinkClick r:id="rId4"/>
              </a:rPr>
              <a:t>/</a:t>
            </a:r>
            <a:endParaRPr lang="en-US" sz="2000" dirty="0" smtClean="0">
              <a:solidFill>
                <a:schemeClr val="bg1"/>
              </a:solidFill>
              <a:latin typeface="Montserrat" charset="0"/>
            </a:endParaRPr>
          </a:p>
          <a:p>
            <a:pPr marL="342900" indent="-342900">
              <a:lnSpc>
                <a:spcPct val="90000"/>
              </a:lnSpc>
              <a:spcBef>
                <a:spcPts val="1000"/>
              </a:spcBef>
              <a:buFont typeface="Arial" panose="020B0604020202020204" pitchFamily="34" charset="0"/>
              <a:buChar char="•"/>
            </a:pPr>
            <a:endParaRPr lang="en-US" sz="2000" dirty="0" smtClean="0">
              <a:solidFill>
                <a:schemeClr val="bg1"/>
              </a:solidFill>
              <a:latin typeface="Montserrat" charset="0"/>
            </a:endParaRPr>
          </a:p>
          <a:p>
            <a:pPr marL="457200" indent="-457200">
              <a:lnSpc>
                <a:spcPct val="90000"/>
              </a:lnSpc>
              <a:spcBef>
                <a:spcPts val="1000"/>
              </a:spcBef>
              <a:buFont typeface="+mj-lt"/>
              <a:buAutoNum type="arabicPeriod"/>
            </a:pPr>
            <a:r>
              <a:rPr lang="en-US" sz="2000" dirty="0">
                <a:solidFill>
                  <a:schemeClr val="bg1"/>
                </a:solidFill>
                <a:latin typeface="Montserrat" charset="0"/>
              </a:rPr>
              <a:t>How much value does McKinsey &amp; Company predict AI could potentially bring across all industries? </a:t>
            </a:r>
            <a:r>
              <a:rPr lang="en-US" sz="2000" dirty="0">
                <a:solidFill>
                  <a:srgbClr val="FF0000"/>
                </a:solidFill>
                <a:latin typeface="Montserrat" charset="0"/>
              </a:rPr>
              <a:t>$9.5T - $</a:t>
            </a:r>
            <a:r>
              <a:rPr lang="en-US" sz="2000" dirty="0" smtClean="0">
                <a:solidFill>
                  <a:srgbClr val="FF0000"/>
                </a:solidFill>
                <a:latin typeface="Montserrat" charset="0"/>
              </a:rPr>
              <a:t>15.4T</a:t>
            </a:r>
          </a:p>
          <a:p>
            <a:pPr marL="457200" indent="-457200">
              <a:lnSpc>
                <a:spcPct val="90000"/>
              </a:lnSpc>
              <a:spcBef>
                <a:spcPts val="1000"/>
              </a:spcBef>
              <a:buFont typeface="+mj-lt"/>
              <a:buAutoNum type="arabicPeriod"/>
            </a:pPr>
            <a:r>
              <a:rPr lang="en-US" sz="2000" dirty="0">
                <a:solidFill>
                  <a:schemeClr val="bg1"/>
                </a:solidFill>
                <a:latin typeface="Montserrat" charset="0"/>
              </a:rPr>
              <a:t>What about the “insurance” industry? </a:t>
            </a:r>
            <a:r>
              <a:rPr lang="en-US" sz="2000" dirty="0">
                <a:solidFill>
                  <a:srgbClr val="FF0000"/>
                </a:solidFill>
                <a:latin typeface="Montserrat" charset="0"/>
              </a:rPr>
              <a:t>$</a:t>
            </a:r>
            <a:r>
              <a:rPr lang="en-US" sz="2000" dirty="0" smtClean="0">
                <a:solidFill>
                  <a:srgbClr val="FF0000"/>
                </a:solidFill>
                <a:latin typeface="Montserrat" charset="0"/>
              </a:rPr>
              <a:t>1.1T</a:t>
            </a:r>
          </a:p>
          <a:p>
            <a:pPr marL="457200" indent="-457200">
              <a:lnSpc>
                <a:spcPct val="90000"/>
              </a:lnSpc>
              <a:spcBef>
                <a:spcPts val="1000"/>
              </a:spcBef>
              <a:buFont typeface="+mj-lt"/>
              <a:buAutoNum type="arabicPeriod"/>
            </a:pPr>
            <a:r>
              <a:rPr lang="en-US" sz="2000" dirty="0" smtClean="0">
                <a:solidFill>
                  <a:schemeClr val="bg1"/>
                </a:solidFill>
                <a:latin typeface="Montserrat" charset="0"/>
              </a:rPr>
              <a:t>What about “risk modeling” domain</a:t>
            </a:r>
            <a:r>
              <a:rPr lang="en-US" sz="2000" dirty="0">
                <a:solidFill>
                  <a:schemeClr val="bg1"/>
                </a:solidFill>
                <a:latin typeface="Montserrat" charset="0"/>
              </a:rPr>
              <a:t>? </a:t>
            </a:r>
            <a:r>
              <a:rPr lang="en-US" sz="2000" dirty="0">
                <a:solidFill>
                  <a:srgbClr val="FF0000"/>
                </a:solidFill>
                <a:latin typeface="Montserrat" charset="0"/>
              </a:rPr>
              <a:t>$</a:t>
            </a:r>
            <a:r>
              <a:rPr lang="en-US" sz="2000" dirty="0" smtClean="0">
                <a:solidFill>
                  <a:srgbClr val="FF0000"/>
                </a:solidFill>
                <a:latin typeface="Montserrat" charset="0"/>
              </a:rPr>
              <a:t>32.0B</a:t>
            </a:r>
          </a:p>
          <a:p>
            <a:pPr marL="457200" indent="-457200">
              <a:lnSpc>
                <a:spcPct val="90000"/>
              </a:lnSpc>
              <a:spcBef>
                <a:spcPts val="1000"/>
              </a:spcBef>
              <a:buFont typeface="+mj-lt"/>
              <a:buAutoNum type="arabicPeriod"/>
            </a:pPr>
            <a:r>
              <a:rPr lang="en-US" sz="2000" dirty="0" smtClean="0">
                <a:solidFill>
                  <a:schemeClr val="bg1"/>
                </a:solidFill>
                <a:latin typeface="Montserrat" charset="0"/>
              </a:rPr>
              <a:t>State the difference between traditional AI and Advanced AI in the article’s context. </a:t>
            </a:r>
            <a:r>
              <a:rPr lang="en-US" sz="2000" dirty="0" smtClean="0">
                <a:solidFill>
                  <a:srgbClr val="FF0000"/>
                </a:solidFill>
                <a:latin typeface="Montserrat" charset="0"/>
              </a:rPr>
              <a:t>Traditional AI indicates basic machine learning and statistical techniques while advanced AI indicates deep learning and artificial neural networks.</a:t>
            </a:r>
            <a:endParaRPr lang="en-US" sz="2000" dirty="0">
              <a:solidFill>
                <a:srgbClr val="FF0000"/>
              </a:solidFill>
              <a:latin typeface="Montserrat" charset="0"/>
            </a:endParaRPr>
          </a:p>
          <a:p>
            <a:pPr marL="342900" indent="-342900">
              <a:lnSpc>
                <a:spcPct val="90000"/>
              </a:lnSpc>
              <a:spcBef>
                <a:spcPts val="1000"/>
              </a:spcBef>
              <a:buFont typeface="Arial" panose="020B0604020202020204" pitchFamily="34" charset="0"/>
              <a:buChar char="•"/>
            </a:pPr>
            <a:endParaRPr lang="en-US" sz="2000" dirty="0" smtClean="0">
              <a:solidFill>
                <a:schemeClr val="bg1"/>
              </a:solidFill>
              <a:latin typeface="Montserrat" charset="0"/>
            </a:endParaRPr>
          </a:p>
        </p:txBody>
      </p:sp>
      <p:sp>
        <p:nvSpPr>
          <p:cNvPr id="10" name="Rectangle 9">
            <a:extLst>
              <a:ext uri="{FF2B5EF4-FFF2-40B4-BE49-F238E27FC236}">
                <a16:creationId xmlns="" xmlns:a16="http://schemas.microsoft.com/office/drawing/2014/main" id="{BB92BDB9-5B72-4AE6-B5AB-E44B226E7A16}"/>
              </a:ext>
            </a:extLst>
          </p:cNvPr>
          <p:cNvSpPr/>
          <p:nvPr/>
        </p:nvSpPr>
        <p:spPr>
          <a:xfrm>
            <a:off x="176334" y="237642"/>
            <a:ext cx="5557932" cy="523220"/>
          </a:xfrm>
          <a:prstGeom prst="rect">
            <a:avLst/>
          </a:prstGeom>
        </p:spPr>
        <p:txBody>
          <a:bodyPr wrap="none">
            <a:spAutoFit/>
          </a:bodyPr>
          <a:lstStyle/>
          <a:p>
            <a:r>
              <a:rPr lang="en-CA" sz="2800" b="1" dirty="0" smtClean="0">
                <a:solidFill>
                  <a:schemeClr val="bg1"/>
                </a:solidFill>
                <a:latin typeface="Montserrat" charset="0"/>
                <a:ea typeface="Montserrat" charset="0"/>
                <a:cs typeface="Montserrat" charset="0"/>
              </a:rPr>
              <a:t>MINI CHALLENGE SOLUTION</a:t>
            </a:r>
            <a:endParaRPr lang="en-US" sz="2800" dirty="0">
              <a:solidFill>
                <a:schemeClr val="bg1"/>
              </a:solidFill>
            </a:endParaRPr>
          </a:p>
        </p:txBody>
      </p:sp>
    </p:spTree>
    <p:extLst>
      <p:ext uri="{BB962C8B-B14F-4D97-AF65-F5344CB8AC3E}">
        <p14:creationId xmlns:p14="http://schemas.microsoft.com/office/powerpoint/2010/main" val="169416905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6458</TotalTime>
  <Words>2013</Words>
  <Application>Microsoft Office PowerPoint</Application>
  <PresentationFormat>Widescreen</PresentationFormat>
  <Paragraphs>281</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Cambria Math</vt:lpstr>
      <vt:lpstr>Courier New</vt:lpstr>
      <vt:lpstr>Montserrat</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Ryan (FCA)</dc:creator>
  <cp:lastModifiedBy>Dr. Ryan</cp:lastModifiedBy>
  <cp:revision>594</cp:revision>
  <cp:lastPrinted>2015-02-18T03:35:51Z</cp:lastPrinted>
  <dcterms:created xsi:type="dcterms:W3CDTF">2006-08-16T00:00:00Z</dcterms:created>
  <dcterms:modified xsi:type="dcterms:W3CDTF">2021-03-14T00:37:53Z</dcterms:modified>
</cp:coreProperties>
</file>